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81" r:id="rId3"/>
    <p:sldId id="280" r:id="rId4"/>
    <p:sldId id="279" r:id="rId5"/>
    <p:sldId id="258" r:id="rId6"/>
    <p:sldId id="259" r:id="rId7"/>
    <p:sldId id="260" r:id="rId8"/>
    <p:sldId id="261" r:id="rId9"/>
    <p:sldId id="265" r:id="rId10"/>
    <p:sldId id="286" r:id="rId11"/>
    <p:sldId id="262" r:id="rId12"/>
    <p:sldId id="263" r:id="rId13"/>
    <p:sldId id="266" r:id="rId14"/>
    <p:sldId id="264"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2"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7EB0"/>
    <a:srgbClr val="E67923"/>
    <a:srgbClr val="BABA1A"/>
    <a:srgbClr val="DFE3F0"/>
    <a:srgbClr val="F2F0D8"/>
    <a:srgbClr val="FBE5D3"/>
    <a:srgbClr val="706E10"/>
    <a:srgbClr val="FFBC01"/>
    <a:srgbClr val="BB6015"/>
    <a:srgbClr val="FFD2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57" autoAdjust="0"/>
    <p:restoredTop sz="94660"/>
  </p:normalViewPr>
  <p:slideViewPr>
    <p:cSldViewPr snapToGrid="0">
      <p:cViewPr varScale="1">
        <p:scale>
          <a:sx n="116" d="100"/>
          <a:sy n="116" d="100"/>
        </p:scale>
        <p:origin x="68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CD587-448F-4EA0-B644-E6E7682F6079}" type="datetimeFigureOut">
              <a:rPr lang="en-AU" smtClean="0"/>
              <a:t>6/03/2017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EA623-A519-47AA-BCB0-4CF9EC2BABE5}" type="slidenum">
              <a:rPr lang="en-AU" smtClean="0"/>
              <a:t>‹#›</a:t>
            </a:fld>
            <a:endParaRPr lang="en-AU"/>
          </a:p>
        </p:txBody>
      </p:sp>
    </p:spTree>
    <p:extLst>
      <p:ext uri="{BB962C8B-B14F-4D97-AF65-F5344CB8AC3E}">
        <p14:creationId xmlns:p14="http://schemas.microsoft.com/office/powerpoint/2010/main" val="365072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A5EA623-A519-47AA-BCB0-4CF9EC2BABE5}" type="slidenum">
              <a:rPr lang="en-AU" smtClean="0"/>
              <a:t>2</a:t>
            </a:fld>
            <a:endParaRPr lang="en-AU"/>
          </a:p>
        </p:txBody>
      </p:sp>
    </p:spTree>
    <p:extLst>
      <p:ext uri="{BB962C8B-B14F-4D97-AF65-F5344CB8AC3E}">
        <p14:creationId xmlns:p14="http://schemas.microsoft.com/office/powerpoint/2010/main" val="869479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r>
              <a:rPr lang="en-AU" smtClean="0"/>
              <a:t>© 2016 Australian Indigenous HealthInfoNet</a:t>
            </a:r>
            <a:endParaRPr lang="en-AU"/>
          </a:p>
        </p:txBody>
      </p:sp>
      <p:sp>
        <p:nvSpPr>
          <p:cNvPr id="6" name="Slide Number Placeholder 5"/>
          <p:cNvSpPr>
            <a:spLocks noGrp="1"/>
          </p:cNvSpPr>
          <p:nvPr>
            <p:ph type="sldNum" sz="quarter" idx="12"/>
          </p:nvPr>
        </p:nvSpPr>
        <p:spPr/>
        <p:txBody>
          <a:bodyPr/>
          <a:lstStyle/>
          <a:p>
            <a:fld id="{EFA7EBBD-EF14-47A1-90C2-6A0D43370DA5}" type="slidenum">
              <a:rPr lang="en-AU" smtClean="0"/>
              <a:t>‹#›</a:t>
            </a:fld>
            <a:endParaRPr lang="en-AU"/>
          </a:p>
        </p:txBody>
      </p:sp>
    </p:spTree>
    <p:extLst>
      <p:ext uri="{BB962C8B-B14F-4D97-AF65-F5344CB8AC3E}">
        <p14:creationId xmlns:p14="http://schemas.microsoft.com/office/powerpoint/2010/main" val="150744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r>
              <a:rPr lang="en-AU" smtClean="0"/>
              <a:t>© 2016 Australian Indigenous HealthInfoNet</a:t>
            </a:r>
            <a:endParaRPr lang="en-AU"/>
          </a:p>
        </p:txBody>
      </p:sp>
      <p:sp>
        <p:nvSpPr>
          <p:cNvPr id="7" name="Slide Number Placeholder 6"/>
          <p:cNvSpPr>
            <a:spLocks noGrp="1"/>
          </p:cNvSpPr>
          <p:nvPr>
            <p:ph type="sldNum" sz="quarter" idx="12"/>
          </p:nvPr>
        </p:nvSpPr>
        <p:spPr/>
        <p:txBody>
          <a:bodyPr/>
          <a:lstStyle/>
          <a:p>
            <a:fld id="{EFA7EBBD-EF14-47A1-90C2-6A0D43370DA5}" type="slidenum">
              <a:rPr lang="en-AU" smtClean="0"/>
              <a:t>‹#›</a:t>
            </a:fld>
            <a:endParaRPr lang="en-AU"/>
          </a:p>
        </p:txBody>
      </p:sp>
    </p:spTree>
    <p:extLst>
      <p:ext uri="{BB962C8B-B14F-4D97-AF65-F5344CB8AC3E}">
        <p14:creationId xmlns:p14="http://schemas.microsoft.com/office/powerpoint/2010/main" val="93343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r>
              <a:rPr lang="en-AU" smtClean="0"/>
              <a:t>© 2016 Australian Indigenous HealthInfoNet</a:t>
            </a:r>
            <a:endParaRPr lang="en-AU"/>
          </a:p>
        </p:txBody>
      </p:sp>
      <p:sp>
        <p:nvSpPr>
          <p:cNvPr id="7" name="Slide Number Placeholder 6"/>
          <p:cNvSpPr>
            <a:spLocks noGrp="1"/>
          </p:cNvSpPr>
          <p:nvPr>
            <p:ph type="sldNum" sz="quarter" idx="12"/>
          </p:nvPr>
        </p:nvSpPr>
        <p:spPr/>
        <p:txBody>
          <a:bodyPr/>
          <a:lstStyle/>
          <a:p>
            <a:fld id="{EFA7EBBD-EF14-47A1-90C2-6A0D43370DA5}" type="slidenum">
              <a:rPr lang="en-AU" smtClean="0"/>
              <a:t>‹#›</a:t>
            </a:fld>
            <a:endParaRPr lang="en-AU"/>
          </a:p>
        </p:txBody>
      </p:sp>
    </p:spTree>
    <p:extLst>
      <p:ext uri="{BB962C8B-B14F-4D97-AF65-F5344CB8AC3E}">
        <p14:creationId xmlns:p14="http://schemas.microsoft.com/office/powerpoint/2010/main" val="1028997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r>
              <a:rPr lang="en-AU" smtClean="0"/>
              <a:t>© 2016 Australian Indigenous HealthInfoNet</a:t>
            </a:r>
            <a:endParaRPr lang="en-AU"/>
          </a:p>
        </p:txBody>
      </p:sp>
      <p:sp>
        <p:nvSpPr>
          <p:cNvPr id="6" name="Slide Number Placeholder 5"/>
          <p:cNvSpPr>
            <a:spLocks noGrp="1"/>
          </p:cNvSpPr>
          <p:nvPr>
            <p:ph type="sldNum" sz="quarter" idx="12"/>
          </p:nvPr>
        </p:nvSpPr>
        <p:spPr/>
        <p:txBody>
          <a:bodyPr/>
          <a:lstStyle/>
          <a:p>
            <a:fld id="{EFA7EBBD-EF14-47A1-90C2-6A0D43370DA5}" type="slidenum">
              <a:rPr lang="en-AU" smtClean="0"/>
              <a:t>‹#›</a:t>
            </a:fld>
            <a:endParaRPr lang="en-AU"/>
          </a:p>
        </p:txBody>
      </p:sp>
    </p:spTree>
    <p:extLst>
      <p:ext uri="{BB962C8B-B14F-4D97-AF65-F5344CB8AC3E}">
        <p14:creationId xmlns:p14="http://schemas.microsoft.com/office/powerpoint/2010/main" val="1832185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r>
              <a:rPr lang="en-AU" smtClean="0"/>
              <a:t>© 2016 Australian Indigenous HealthInfoNet</a:t>
            </a:r>
            <a:endParaRPr lang="en-AU"/>
          </a:p>
        </p:txBody>
      </p:sp>
      <p:sp>
        <p:nvSpPr>
          <p:cNvPr id="6" name="Slide Number Placeholder 5"/>
          <p:cNvSpPr>
            <a:spLocks noGrp="1"/>
          </p:cNvSpPr>
          <p:nvPr>
            <p:ph type="sldNum" sz="quarter" idx="12"/>
          </p:nvPr>
        </p:nvSpPr>
        <p:spPr/>
        <p:txBody>
          <a:bodyPr/>
          <a:lstStyle/>
          <a:p>
            <a:fld id="{EFA7EBBD-EF14-47A1-90C2-6A0D43370DA5}" type="slidenum">
              <a:rPr lang="en-AU" smtClean="0"/>
              <a:t>‹#›</a:t>
            </a:fld>
            <a:endParaRPr lang="en-AU"/>
          </a:p>
        </p:txBody>
      </p:sp>
    </p:spTree>
    <p:extLst>
      <p:ext uri="{BB962C8B-B14F-4D97-AF65-F5344CB8AC3E}">
        <p14:creationId xmlns:p14="http://schemas.microsoft.com/office/powerpoint/2010/main" val="422145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97971" y="6278335"/>
            <a:ext cx="12377057" cy="677635"/>
          </a:xfrm>
          <a:prstGeom prst="rect">
            <a:avLst/>
          </a:prstGeom>
          <a:solidFill>
            <a:srgbClr val="517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17" name="Rounded Rectangle 16"/>
          <p:cNvSpPr/>
          <p:nvPr userDrawn="1"/>
        </p:nvSpPr>
        <p:spPr>
          <a:xfrm>
            <a:off x="832517" y="709191"/>
            <a:ext cx="10515600" cy="747470"/>
          </a:xfrm>
          <a:prstGeom prst="roundRect">
            <a:avLst/>
          </a:prstGeom>
          <a:solidFill>
            <a:srgbClr val="BAB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832517" y="709191"/>
            <a:ext cx="10515600" cy="747470"/>
          </a:xfrm>
        </p:spPr>
        <p:txBody>
          <a:bodyPr/>
          <a:lstStyle>
            <a:lvl1pPr>
              <a:defRPr b="1">
                <a:solidFill>
                  <a:schemeClr val="bg1"/>
                </a:solidFill>
              </a:defRPr>
            </a:lvl1pPr>
          </a:lstStyle>
          <a:p>
            <a:r>
              <a:rPr lang="en-US" dirty="0" smtClean="0"/>
              <a:t>Click to edit Master title style</a:t>
            </a:r>
            <a:endParaRPr lang="en-AU" dirty="0"/>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3922"/>
          <a:stretch/>
        </p:blipFill>
        <p:spPr>
          <a:xfrm rot="10800000">
            <a:off x="-97972" y="6278336"/>
            <a:ext cx="7531663" cy="711768"/>
          </a:xfrm>
          <a:prstGeom prst="rect">
            <a:avLst/>
          </a:prstGeom>
        </p:spPr>
      </p:pic>
      <p:sp>
        <p:nvSpPr>
          <p:cNvPr id="6" name="Slide Number Placeholder 5"/>
          <p:cNvSpPr>
            <a:spLocks noGrp="1"/>
          </p:cNvSpPr>
          <p:nvPr>
            <p:ph type="sldNum" sz="quarter" idx="12"/>
          </p:nvPr>
        </p:nvSpPr>
        <p:spPr>
          <a:xfrm>
            <a:off x="10687050" y="6356350"/>
            <a:ext cx="666750" cy="365125"/>
          </a:xfrm>
        </p:spPr>
        <p:txBody>
          <a:bodyPr/>
          <a:lstStyle>
            <a:lvl1pPr>
              <a:defRPr>
                <a:solidFill>
                  <a:schemeClr val="bg1"/>
                </a:solidFill>
              </a:defRPr>
            </a:lvl1pPr>
          </a:lstStyle>
          <a:p>
            <a:fld id="{F6F8547E-B2D2-4A58-9815-957756957AEE}" type="slidenum">
              <a:rPr lang="en-AU" smtClean="0"/>
              <a:pPr/>
              <a:t>‹#›</a:t>
            </a:fld>
            <a:endParaRPr lang="en-AU" dirty="0"/>
          </a:p>
        </p:txBody>
      </p:sp>
      <p:sp>
        <p:nvSpPr>
          <p:cNvPr id="9" name="Rectangle 8"/>
          <p:cNvSpPr/>
          <p:nvPr userDrawn="1"/>
        </p:nvSpPr>
        <p:spPr>
          <a:xfrm>
            <a:off x="-97971" y="-97971"/>
            <a:ext cx="12377057" cy="679903"/>
          </a:xfrm>
          <a:prstGeom prst="rect">
            <a:avLst/>
          </a:prstGeom>
          <a:solidFill>
            <a:srgbClr val="517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727121" y="-89808"/>
            <a:ext cx="7531663" cy="667671"/>
          </a:xfrm>
          <a:prstGeom prst="rect">
            <a:avLst/>
          </a:prstGeom>
        </p:spPr>
      </p:pic>
      <p:sp>
        <p:nvSpPr>
          <p:cNvPr id="11" name="TextBox 10"/>
          <p:cNvSpPr txBox="1"/>
          <p:nvPr userDrawn="1"/>
        </p:nvSpPr>
        <p:spPr>
          <a:xfrm>
            <a:off x="7588811" y="6410120"/>
            <a:ext cx="3077936" cy="276999"/>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bg1"/>
                </a:solidFill>
              </a:rPr>
              <a:t>© </a:t>
            </a:r>
            <a:r>
              <a:rPr lang="en-US" sz="1200" dirty="0" smtClean="0">
                <a:solidFill>
                  <a:schemeClr val="bg1"/>
                </a:solidFill>
              </a:rPr>
              <a:t>2016 Australian Indigenous Health</a:t>
            </a:r>
            <a:r>
              <a:rPr lang="en-US" sz="1200" i="1" dirty="0" smtClean="0">
                <a:solidFill>
                  <a:schemeClr val="bg1"/>
                </a:solidFill>
              </a:rPr>
              <a:t>InfoNet</a:t>
            </a:r>
            <a:endParaRPr lang="en-AU" sz="1200" dirty="0" smtClean="0">
              <a:solidFill>
                <a:schemeClr val="bg1"/>
              </a:solidFill>
            </a:endParaRPr>
          </a:p>
        </p:txBody>
      </p:sp>
      <p:sp>
        <p:nvSpPr>
          <p:cNvPr id="13" name="Content Placeholder 2"/>
          <p:cNvSpPr>
            <a:spLocks noGrp="1"/>
          </p:cNvSpPr>
          <p:nvPr>
            <p:ph idx="1"/>
          </p:nvPr>
        </p:nvSpPr>
        <p:spPr>
          <a:xfrm>
            <a:off x="838200" y="1583920"/>
            <a:ext cx="10515600" cy="4593043"/>
          </a:xfrm>
        </p:spPr>
        <p:txBody>
          <a:bodyPr/>
          <a:lstStyle>
            <a:lvl1pPr marL="0" indent="360000">
              <a:buFontTx/>
              <a:buBlip>
                <a:blip r:embed="rId4"/>
              </a:buBlip>
              <a:defRPr/>
            </a:lvl1pPr>
            <a:lvl2pPr marL="685800" indent="-360000">
              <a:buFontTx/>
              <a:buBlip>
                <a:blip r:embed="rId5"/>
              </a:buBlip>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2182776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 Content">
    <p:spTree>
      <p:nvGrpSpPr>
        <p:cNvPr id="1" name=""/>
        <p:cNvGrpSpPr/>
        <p:nvPr/>
      </p:nvGrpSpPr>
      <p:grpSpPr>
        <a:xfrm>
          <a:off x="0" y="0"/>
          <a:ext cx="0" cy="0"/>
          <a:chOff x="0" y="0"/>
          <a:chExt cx="0" cy="0"/>
        </a:xfrm>
      </p:grpSpPr>
      <p:sp>
        <p:nvSpPr>
          <p:cNvPr id="2" name="Title 1"/>
          <p:cNvSpPr>
            <a:spLocks noGrp="1"/>
          </p:cNvSpPr>
          <p:nvPr>
            <p:ph type="title"/>
          </p:nvPr>
        </p:nvSpPr>
        <p:spPr>
          <a:xfrm>
            <a:off x="832517" y="709191"/>
            <a:ext cx="10515600" cy="747470"/>
          </a:xfrm>
        </p:spPr>
        <p:txBody>
          <a:bodyPr/>
          <a:lstStyle>
            <a:lvl1pPr>
              <a:defRPr b="1">
                <a:solidFill>
                  <a:srgbClr val="BABA1A"/>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838200" y="1583920"/>
            <a:ext cx="10515600" cy="4593043"/>
          </a:xfrm>
        </p:spPr>
        <p:txBody>
          <a:bodyPr/>
          <a:lstStyle>
            <a:lvl1pPr marL="0" indent="360000">
              <a:buFontTx/>
              <a:buBlip>
                <a:blip r:embed="rId2"/>
              </a:buBlip>
              <a:defRPr/>
            </a:lvl1pPr>
            <a:lvl2pPr marL="685800" indent="-360000">
              <a:buFontTx/>
              <a:buBlip>
                <a:blip r:embed="rId3"/>
              </a:buBlip>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Rectangle 9"/>
          <p:cNvSpPr/>
          <p:nvPr userDrawn="1"/>
        </p:nvSpPr>
        <p:spPr>
          <a:xfrm>
            <a:off x="-97971" y="6278335"/>
            <a:ext cx="12377057" cy="677635"/>
          </a:xfrm>
          <a:prstGeom prst="rect">
            <a:avLst/>
          </a:prstGeom>
          <a:solidFill>
            <a:srgbClr val="517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t="-3922"/>
          <a:stretch/>
        </p:blipFill>
        <p:spPr>
          <a:xfrm rot="10800000">
            <a:off x="-97972" y="6278336"/>
            <a:ext cx="7531663" cy="711768"/>
          </a:xfrm>
          <a:prstGeom prst="rect">
            <a:avLst/>
          </a:prstGeom>
        </p:spPr>
      </p:pic>
      <p:sp>
        <p:nvSpPr>
          <p:cNvPr id="13" name="Slide Number Placeholder 5"/>
          <p:cNvSpPr>
            <a:spLocks noGrp="1"/>
          </p:cNvSpPr>
          <p:nvPr>
            <p:ph type="sldNum" sz="quarter" idx="12"/>
          </p:nvPr>
        </p:nvSpPr>
        <p:spPr>
          <a:xfrm>
            <a:off x="10687050" y="6356350"/>
            <a:ext cx="666750" cy="365125"/>
          </a:xfrm>
        </p:spPr>
        <p:txBody>
          <a:bodyPr/>
          <a:lstStyle>
            <a:lvl1pPr>
              <a:defRPr>
                <a:solidFill>
                  <a:schemeClr val="bg1"/>
                </a:solidFill>
              </a:defRPr>
            </a:lvl1pPr>
          </a:lstStyle>
          <a:p>
            <a:fld id="{F6F8547E-B2D2-4A58-9815-957756957AEE}" type="slidenum">
              <a:rPr lang="en-AU" smtClean="0"/>
              <a:pPr/>
              <a:t>‹#›</a:t>
            </a:fld>
            <a:endParaRPr lang="en-AU" dirty="0"/>
          </a:p>
        </p:txBody>
      </p:sp>
      <p:sp>
        <p:nvSpPr>
          <p:cNvPr id="14" name="Rectangle 13"/>
          <p:cNvSpPr/>
          <p:nvPr userDrawn="1"/>
        </p:nvSpPr>
        <p:spPr>
          <a:xfrm>
            <a:off x="-97971" y="-97971"/>
            <a:ext cx="12377057" cy="679903"/>
          </a:xfrm>
          <a:prstGeom prst="rect">
            <a:avLst/>
          </a:prstGeom>
          <a:solidFill>
            <a:srgbClr val="517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pic>
        <p:nvPicPr>
          <p:cNvPr id="15" name="Picture 14"/>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4727121" y="-89808"/>
            <a:ext cx="7531663" cy="667671"/>
          </a:xfrm>
          <a:prstGeom prst="rect">
            <a:avLst/>
          </a:prstGeom>
        </p:spPr>
      </p:pic>
      <p:sp>
        <p:nvSpPr>
          <p:cNvPr id="4" name="TextBox 3"/>
          <p:cNvSpPr txBox="1"/>
          <p:nvPr userDrawn="1"/>
        </p:nvSpPr>
        <p:spPr>
          <a:xfrm>
            <a:off x="7588811" y="6410120"/>
            <a:ext cx="3077936" cy="276999"/>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bg1"/>
                </a:solidFill>
              </a:rPr>
              <a:t>© </a:t>
            </a:r>
            <a:r>
              <a:rPr lang="en-US" sz="1200" dirty="0" smtClean="0">
                <a:solidFill>
                  <a:schemeClr val="bg1"/>
                </a:solidFill>
              </a:rPr>
              <a:t>2016 Australian Indigenous Health</a:t>
            </a:r>
            <a:r>
              <a:rPr lang="en-US" sz="1200" i="1" dirty="0" smtClean="0">
                <a:solidFill>
                  <a:schemeClr val="bg1"/>
                </a:solidFill>
              </a:rPr>
              <a:t>InfoNet</a:t>
            </a:r>
            <a:endParaRPr lang="en-AU" sz="1200" dirty="0" smtClean="0">
              <a:solidFill>
                <a:schemeClr val="bg1"/>
              </a:solidFill>
            </a:endParaRPr>
          </a:p>
        </p:txBody>
      </p:sp>
    </p:spTree>
    <p:extLst>
      <p:ext uri="{BB962C8B-B14F-4D97-AF65-F5344CB8AC3E}">
        <p14:creationId xmlns:p14="http://schemas.microsoft.com/office/powerpoint/2010/main" val="8678408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ostit)">
    <p:spTree>
      <p:nvGrpSpPr>
        <p:cNvPr id="1" name=""/>
        <p:cNvGrpSpPr/>
        <p:nvPr/>
      </p:nvGrpSpPr>
      <p:grpSpPr>
        <a:xfrm>
          <a:off x="0" y="0"/>
          <a:ext cx="0" cy="0"/>
          <a:chOff x="0" y="0"/>
          <a:chExt cx="0" cy="0"/>
        </a:xfrm>
      </p:grpSpPr>
      <p:sp>
        <p:nvSpPr>
          <p:cNvPr id="32" name="Rounded Rectangle 31"/>
          <p:cNvSpPr/>
          <p:nvPr userDrawn="1"/>
        </p:nvSpPr>
        <p:spPr>
          <a:xfrm>
            <a:off x="832517" y="712822"/>
            <a:ext cx="10515600" cy="747470"/>
          </a:xfrm>
          <a:prstGeom prst="roundRect">
            <a:avLst/>
          </a:prstGeom>
          <a:solidFill>
            <a:srgbClr val="BAB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p:cNvSpPr/>
          <p:nvPr userDrawn="1"/>
        </p:nvSpPr>
        <p:spPr>
          <a:xfrm rot="308089">
            <a:off x="7217917" y="1739531"/>
            <a:ext cx="3617957" cy="3362189"/>
          </a:xfrm>
          <a:custGeom>
            <a:avLst/>
            <a:gdLst>
              <a:gd name="connsiteX0" fmla="*/ 0 w 3469821"/>
              <a:gd name="connsiteY0" fmla="*/ 0 h 3249386"/>
              <a:gd name="connsiteX1" fmla="*/ 3469821 w 3469821"/>
              <a:gd name="connsiteY1" fmla="*/ 0 h 3249386"/>
              <a:gd name="connsiteX2" fmla="*/ 3469821 w 3469821"/>
              <a:gd name="connsiteY2" fmla="*/ 3249386 h 3249386"/>
              <a:gd name="connsiteX3" fmla="*/ 0 w 3469821"/>
              <a:gd name="connsiteY3" fmla="*/ 3249386 h 3249386"/>
              <a:gd name="connsiteX4" fmla="*/ 0 w 3469821"/>
              <a:gd name="connsiteY4" fmla="*/ 0 h 3249386"/>
              <a:gd name="connsiteX0" fmla="*/ 0 w 3617957"/>
              <a:gd name="connsiteY0" fmla="*/ 0 h 3353504"/>
              <a:gd name="connsiteX1" fmla="*/ 3617957 w 3617957"/>
              <a:gd name="connsiteY1" fmla="*/ 104118 h 3353504"/>
              <a:gd name="connsiteX2" fmla="*/ 3617957 w 3617957"/>
              <a:gd name="connsiteY2" fmla="*/ 3353504 h 3353504"/>
              <a:gd name="connsiteX3" fmla="*/ 148136 w 3617957"/>
              <a:gd name="connsiteY3" fmla="*/ 3353504 h 3353504"/>
              <a:gd name="connsiteX4" fmla="*/ 0 w 3617957"/>
              <a:gd name="connsiteY4" fmla="*/ 0 h 3353504"/>
              <a:gd name="connsiteX0" fmla="*/ 0 w 3617957"/>
              <a:gd name="connsiteY0" fmla="*/ 8685 h 3362189"/>
              <a:gd name="connsiteX1" fmla="*/ 3447689 w 3617957"/>
              <a:gd name="connsiteY1" fmla="*/ 0 h 3362189"/>
              <a:gd name="connsiteX2" fmla="*/ 3617957 w 3617957"/>
              <a:gd name="connsiteY2" fmla="*/ 3362189 h 3362189"/>
              <a:gd name="connsiteX3" fmla="*/ 148136 w 3617957"/>
              <a:gd name="connsiteY3" fmla="*/ 3362189 h 3362189"/>
              <a:gd name="connsiteX4" fmla="*/ 0 w 3617957"/>
              <a:gd name="connsiteY4" fmla="*/ 8685 h 3362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7957" h="3362189">
                <a:moveTo>
                  <a:pt x="0" y="8685"/>
                </a:moveTo>
                <a:lnTo>
                  <a:pt x="3447689" y="0"/>
                </a:lnTo>
                <a:lnTo>
                  <a:pt x="3617957" y="3362189"/>
                </a:lnTo>
                <a:lnTo>
                  <a:pt x="148136" y="3362189"/>
                </a:lnTo>
                <a:lnTo>
                  <a:pt x="0" y="8685"/>
                </a:lnTo>
                <a:close/>
              </a:path>
            </a:pathLst>
          </a:custGeom>
          <a:gradFill>
            <a:gsLst>
              <a:gs pos="76000">
                <a:schemeClr val="bg1">
                  <a:lumMod val="95000"/>
                </a:schemeClr>
              </a:gs>
              <a:gs pos="0">
                <a:schemeClr val="tx1">
                  <a:lumMod val="75000"/>
                  <a:lumOff val="25000"/>
                </a:schemeClr>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userDrawn="1"/>
        </p:nvSpPr>
        <p:spPr>
          <a:xfrm rot="308089">
            <a:off x="7176408" y="1706337"/>
            <a:ext cx="3469821" cy="3249386"/>
          </a:xfrm>
          <a:prstGeom prst="rect">
            <a:avLst/>
          </a:prstGeom>
          <a:gradFill>
            <a:gsLst>
              <a:gs pos="77000">
                <a:schemeClr val="accent4">
                  <a:lumMod val="20000"/>
                  <a:lumOff val="80000"/>
                </a:schemeClr>
              </a:gs>
              <a:gs pos="1000">
                <a:srgbClr val="FFBC01"/>
              </a:gs>
              <a:gs pos="24000">
                <a:srgbClr val="FFD253"/>
              </a:gs>
            </a:gsLst>
            <a:lin ang="6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p:cNvSpPr/>
          <p:nvPr userDrawn="1"/>
        </p:nvSpPr>
        <p:spPr>
          <a:xfrm>
            <a:off x="8696449" y="1361637"/>
            <a:ext cx="665018" cy="665018"/>
          </a:xfrm>
          <a:prstGeom prst="ellipse">
            <a:avLst/>
          </a:prstGeom>
          <a:gradFill flip="none" rotWithShape="1">
            <a:gsLst>
              <a:gs pos="28000">
                <a:srgbClr val="E9893E"/>
              </a:gs>
              <a:gs pos="0">
                <a:schemeClr val="bg1"/>
              </a:gs>
              <a:gs pos="83000">
                <a:srgbClr val="BB6015"/>
              </a:gs>
              <a:gs pos="68000">
                <a:srgbClr val="E67923"/>
              </a:gs>
            </a:gsLst>
            <a:path path="circle">
              <a:fillToRect l="100000" b="100000"/>
            </a:path>
            <a:tileRect t="-100000" r="-100000"/>
          </a:gradFill>
          <a:ln>
            <a:noFill/>
          </a:ln>
          <a:effectLst>
            <a:outerShdw blurRad="101600" dist="38100" dir="6000000" sx="97000" sy="97000" algn="t" rotWithShape="0">
              <a:prstClr val="black">
                <a:alpha val="79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3" name="Can 22"/>
          <p:cNvSpPr/>
          <p:nvPr userDrawn="1"/>
        </p:nvSpPr>
        <p:spPr>
          <a:xfrm rot="20454824">
            <a:off x="8787981" y="1191483"/>
            <a:ext cx="344573" cy="617330"/>
          </a:xfrm>
          <a:custGeom>
            <a:avLst/>
            <a:gdLst>
              <a:gd name="connsiteX0" fmla="*/ 0 w 342901"/>
              <a:gd name="connsiteY0" fmla="*/ 154316 h 617262"/>
              <a:gd name="connsiteX1" fmla="*/ 171451 w 342901"/>
              <a:gd name="connsiteY1" fmla="*/ 308632 h 617262"/>
              <a:gd name="connsiteX2" fmla="*/ 342902 w 342901"/>
              <a:gd name="connsiteY2" fmla="*/ 154316 h 617262"/>
              <a:gd name="connsiteX3" fmla="*/ 342901 w 342901"/>
              <a:gd name="connsiteY3" fmla="*/ 462947 h 617262"/>
              <a:gd name="connsiteX4" fmla="*/ 171450 w 342901"/>
              <a:gd name="connsiteY4" fmla="*/ 617263 h 617262"/>
              <a:gd name="connsiteX5" fmla="*/ -1 w 342901"/>
              <a:gd name="connsiteY5" fmla="*/ 462947 h 617262"/>
              <a:gd name="connsiteX6" fmla="*/ 0 w 342901"/>
              <a:gd name="connsiteY6" fmla="*/ 154316 h 617262"/>
              <a:gd name="connsiteX0" fmla="*/ 0 w 342901"/>
              <a:gd name="connsiteY0" fmla="*/ 154316 h 617262"/>
              <a:gd name="connsiteX1" fmla="*/ 171451 w 342901"/>
              <a:gd name="connsiteY1" fmla="*/ 0 h 617262"/>
              <a:gd name="connsiteX2" fmla="*/ 342902 w 342901"/>
              <a:gd name="connsiteY2" fmla="*/ 154316 h 617262"/>
              <a:gd name="connsiteX3" fmla="*/ 171451 w 342901"/>
              <a:gd name="connsiteY3" fmla="*/ 308632 h 617262"/>
              <a:gd name="connsiteX4" fmla="*/ 0 w 342901"/>
              <a:gd name="connsiteY4" fmla="*/ 154316 h 617262"/>
              <a:gd name="connsiteX0" fmla="*/ 342901 w 342901"/>
              <a:gd name="connsiteY0" fmla="*/ 154316 h 617262"/>
              <a:gd name="connsiteX1" fmla="*/ 171450 w 342901"/>
              <a:gd name="connsiteY1" fmla="*/ 308632 h 617262"/>
              <a:gd name="connsiteX2" fmla="*/ -1 w 342901"/>
              <a:gd name="connsiteY2" fmla="*/ 154316 h 617262"/>
              <a:gd name="connsiteX3" fmla="*/ 171450 w 342901"/>
              <a:gd name="connsiteY3" fmla="*/ 0 h 617262"/>
              <a:gd name="connsiteX4" fmla="*/ 342901 w 342901"/>
              <a:gd name="connsiteY4" fmla="*/ 154316 h 617262"/>
              <a:gd name="connsiteX5" fmla="*/ 342901 w 342901"/>
              <a:gd name="connsiteY5" fmla="*/ 462947 h 617262"/>
              <a:gd name="connsiteX6" fmla="*/ 171450 w 342901"/>
              <a:gd name="connsiteY6" fmla="*/ 617263 h 617262"/>
              <a:gd name="connsiteX7" fmla="*/ -1 w 342901"/>
              <a:gd name="connsiteY7" fmla="*/ 462947 h 617262"/>
              <a:gd name="connsiteX8" fmla="*/ 0 w 342901"/>
              <a:gd name="connsiteY8" fmla="*/ 154316 h 617262"/>
              <a:gd name="connsiteX0" fmla="*/ 1 w 342903"/>
              <a:gd name="connsiteY0" fmla="*/ 154357 h 617304"/>
              <a:gd name="connsiteX1" fmla="*/ 171452 w 342903"/>
              <a:gd name="connsiteY1" fmla="*/ 308673 h 617304"/>
              <a:gd name="connsiteX2" fmla="*/ 342903 w 342903"/>
              <a:gd name="connsiteY2" fmla="*/ 154357 h 617304"/>
              <a:gd name="connsiteX3" fmla="*/ 342902 w 342903"/>
              <a:gd name="connsiteY3" fmla="*/ 462988 h 617304"/>
              <a:gd name="connsiteX4" fmla="*/ 171451 w 342903"/>
              <a:gd name="connsiteY4" fmla="*/ 617304 h 617304"/>
              <a:gd name="connsiteX5" fmla="*/ 0 w 342903"/>
              <a:gd name="connsiteY5" fmla="*/ 462988 h 617304"/>
              <a:gd name="connsiteX6" fmla="*/ 1 w 342903"/>
              <a:gd name="connsiteY6" fmla="*/ 154357 h 617304"/>
              <a:gd name="connsiteX0" fmla="*/ 1 w 342903"/>
              <a:gd name="connsiteY0" fmla="*/ 154357 h 617304"/>
              <a:gd name="connsiteX1" fmla="*/ 171452 w 342903"/>
              <a:gd name="connsiteY1" fmla="*/ 41 h 617304"/>
              <a:gd name="connsiteX2" fmla="*/ 342903 w 342903"/>
              <a:gd name="connsiteY2" fmla="*/ 154357 h 617304"/>
              <a:gd name="connsiteX3" fmla="*/ 171452 w 342903"/>
              <a:gd name="connsiteY3" fmla="*/ 308673 h 617304"/>
              <a:gd name="connsiteX4" fmla="*/ 1 w 342903"/>
              <a:gd name="connsiteY4" fmla="*/ 154357 h 617304"/>
              <a:gd name="connsiteX0" fmla="*/ 342902 w 342903"/>
              <a:gd name="connsiteY0" fmla="*/ 154357 h 617304"/>
              <a:gd name="connsiteX1" fmla="*/ 171451 w 342903"/>
              <a:gd name="connsiteY1" fmla="*/ 308673 h 617304"/>
              <a:gd name="connsiteX2" fmla="*/ 0 w 342903"/>
              <a:gd name="connsiteY2" fmla="*/ 154357 h 617304"/>
              <a:gd name="connsiteX3" fmla="*/ 171451 w 342903"/>
              <a:gd name="connsiteY3" fmla="*/ 41 h 617304"/>
              <a:gd name="connsiteX4" fmla="*/ 261854 w 342903"/>
              <a:gd name="connsiteY4" fmla="*/ 143289 h 617304"/>
              <a:gd name="connsiteX5" fmla="*/ 342902 w 342903"/>
              <a:gd name="connsiteY5" fmla="*/ 462988 h 617304"/>
              <a:gd name="connsiteX6" fmla="*/ 171451 w 342903"/>
              <a:gd name="connsiteY6" fmla="*/ 617304 h 617304"/>
              <a:gd name="connsiteX7" fmla="*/ 0 w 342903"/>
              <a:gd name="connsiteY7" fmla="*/ 462988 h 617304"/>
              <a:gd name="connsiteX8" fmla="*/ 1 w 342903"/>
              <a:gd name="connsiteY8" fmla="*/ 154357 h 617304"/>
              <a:gd name="connsiteX0" fmla="*/ 1 w 342903"/>
              <a:gd name="connsiteY0" fmla="*/ 154357 h 617304"/>
              <a:gd name="connsiteX1" fmla="*/ 171452 w 342903"/>
              <a:gd name="connsiteY1" fmla="*/ 308673 h 617304"/>
              <a:gd name="connsiteX2" fmla="*/ 342903 w 342903"/>
              <a:gd name="connsiteY2" fmla="*/ 154357 h 617304"/>
              <a:gd name="connsiteX3" fmla="*/ 342902 w 342903"/>
              <a:gd name="connsiteY3" fmla="*/ 462988 h 617304"/>
              <a:gd name="connsiteX4" fmla="*/ 171451 w 342903"/>
              <a:gd name="connsiteY4" fmla="*/ 617304 h 617304"/>
              <a:gd name="connsiteX5" fmla="*/ 0 w 342903"/>
              <a:gd name="connsiteY5" fmla="*/ 462988 h 617304"/>
              <a:gd name="connsiteX6" fmla="*/ 1 w 342903"/>
              <a:gd name="connsiteY6" fmla="*/ 154357 h 617304"/>
              <a:gd name="connsiteX0" fmla="*/ 1 w 342903"/>
              <a:gd name="connsiteY0" fmla="*/ 154357 h 617304"/>
              <a:gd name="connsiteX1" fmla="*/ 171452 w 342903"/>
              <a:gd name="connsiteY1" fmla="*/ 41 h 617304"/>
              <a:gd name="connsiteX2" fmla="*/ 342903 w 342903"/>
              <a:gd name="connsiteY2" fmla="*/ 154357 h 617304"/>
              <a:gd name="connsiteX3" fmla="*/ 171452 w 342903"/>
              <a:gd name="connsiteY3" fmla="*/ 308673 h 617304"/>
              <a:gd name="connsiteX4" fmla="*/ 1 w 342903"/>
              <a:gd name="connsiteY4" fmla="*/ 154357 h 617304"/>
              <a:gd name="connsiteX0" fmla="*/ 342902 w 342903"/>
              <a:gd name="connsiteY0" fmla="*/ 154357 h 617304"/>
              <a:gd name="connsiteX1" fmla="*/ 171451 w 342903"/>
              <a:gd name="connsiteY1" fmla="*/ 308673 h 617304"/>
              <a:gd name="connsiteX2" fmla="*/ 0 w 342903"/>
              <a:gd name="connsiteY2" fmla="*/ 154357 h 617304"/>
              <a:gd name="connsiteX3" fmla="*/ 171451 w 342903"/>
              <a:gd name="connsiteY3" fmla="*/ 41 h 617304"/>
              <a:gd name="connsiteX4" fmla="*/ 261854 w 342903"/>
              <a:gd name="connsiteY4" fmla="*/ 143289 h 617304"/>
              <a:gd name="connsiteX5" fmla="*/ 342902 w 342903"/>
              <a:gd name="connsiteY5" fmla="*/ 462988 h 617304"/>
              <a:gd name="connsiteX6" fmla="*/ 171451 w 342903"/>
              <a:gd name="connsiteY6" fmla="*/ 617304 h 617304"/>
              <a:gd name="connsiteX7" fmla="*/ 0 w 342903"/>
              <a:gd name="connsiteY7" fmla="*/ 462988 h 617304"/>
              <a:gd name="connsiteX8" fmla="*/ 109177 w 342903"/>
              <a:gd name="connsiteY8" fmla="*/ 145451 h 617304"/>
              <a:gd name="connsiteX0" fmla="*/ 1 w 342903"/>
              <a:gd name="connsiteY0" fmla="*/ 154357 h 617304"/>
              <a:gd name="connsiteX1" fmla="*/ 171452 w 342903"/>
              <a:gd name="connsiteY1" fmla="*/ 308673 h 617304"/>
              <a:gd name="connsiteX2" fmla="*/ 342903 w 342903"/>
              <a:gd name="connsiteY2" fmla="*/ 154357 h 617304"/>
              <a:gd name="connsiteX3" fmla="*/ 342902 w 342903"/>
              <a:gd name="connsiteY3" fmla="*/ 462988 h 617304"/>
              <a:gd name="connsiteX4" fmla="*/ 171451 w 342903"/>
              <a:gd name="connsiteY4" fmla="*/ 617304 h 617304"/>
              <a:gd name="connsiteX5" fmla="*/ 0 w 342903"/>
              <a:gd name="connsiteY5" fmla="*/ 462988 h 617304"/>
              <a:gd name="connsiteX6" fmla="*/ 1 w 342903"/>
              <a:gd name="connsiteY6" fmla="*/ 154357 h 617304"/>
              <a:gd name="connsiteX0" fmla="*/ 1 w 342903"/>
              <a:gd name="connsiteY0" fmla="*/ 154357 h 617304"/>
              <a:gd name="connsiteX1" fmla="*/ 171452 w 342903"/>
              <a:gd name="connsiteY1" fmla="*/ 41 h 617304"/>
              <a:gd name="connsiteX2" fmla="*/ 342903 w 342903"/>
              <a:gd name="connsiteY2" fmla="*/ 154357 h 617304"/>
              <a:gd name="connsiteX3" fmla="*/ 171452 w 342903"/>
              <a:gd name="connsiteY3" fmla="*/ 308673 h 617304"/>
              <a:gd name="connsiteX4" fmla="*/ 1 w 342903"/>
              <a:gd name="connsiteY4" fmla="*/ 154357 h 617304"/>
              <a:gd name="connsiteX0" fmla="*/ 255586 w 342903"/>
              <a:gd name="connsiteY0" fmla="*/ 136876 h 617304"/>
              <a:gd name="connsiteX1" fmla="*/ 171451 w 342903"/>
              <a:gd name="connsiteY1" fmla="*/ 308673 h 617304"/>
              <a:gd name="connsiteX2" fmla="*/ 0 w 342903"/>
              <a:gd name="connsiteY2" fmla="*/ 154357 h 617304"/>
              <a:gd name="connsiteX3" fmla="*/ 171451 w 342903"/>
              <a:gd name="connsiteY3" fmla="*/ 41 h 617304"/>
              <a:gd name="connsiteX4" fmla="*/ 261854 w 342903"/>
              <a:gd name="connsiteY4" fmla="*/ 143289 h 617304"/>
              <a:gd name="connsiteX5" fmla="*/ 342902 w 342903"/>
              <a:gd name="connsiteY5" fmla="*/ 462988 h 617304"/>
              <a:gd name="connsiteX6" fmla="*/ 171451 w 342903"/>
              <a:gd name="connsiteY6" fmla="*/ 617304 h 617304"/>
              <a:gd name="connsiteX7" fmla="*/ 0 w 342903"/>
              <a:gd name="connsiteY7" fmla="*/ 462988 h 617304"/>
              <a:gd name="connsiteX8" fmla="*/ 109177 w 342903"/>
              <a:gd name="connsiteY8" fmla="*/ 145451 h 617304"/>
              <a:gd name="connsiteX0" fmla="*/ 1 w 342903"/>
              <a:gd name="connsiteY0" fmla="*/ 154393 h 617340"/>
              <a:gd name="connsiteX1" fmla="*/ 171452 w 342903"/>
              <a:gd name="connsiteY1" fmla="*/ 308709 h 617340"/>
              <a:gd name="connsiteX2" fmla="*/ 342903 w 342903"/>
              <a:gd name="connsiteY2" fmla="*/ 154393 h 617340"/>
              <a:gd name="connsiteX3" fmla="*/ 342902 w 342903"/>
              <a:gd name="connsiteY3" fmla="*/ 463024 h 617340"/>
              <a:gd name="connsiteX4" fmla="*/ 171451 w 342903"/>
              <a:gd name="connsiteY4" fmla="*/ 617340 h 617340"/>
              <a:gd name="connsiteX5" fmla="*/ 0 w 342903"/>
              <a:gd name="connsiteY5" fmla="*/ 463024 h 617340"/>
              <a:gd name="connsiteX6" fmla="*/ 1 w 342903"/>
              <a:gd name="connsiteY6" fmla="*/ 154393 h 617340"/>
              <a:gd name="connsiteX0" fmla="*/ 1 w 342903"/>
              <a:gd name="connsiteY0" fmla="*/ 154393 h 617340"/>
              <a:gd name="connsiteX1" fmla="*/ 171452 w 342903"/>
              <a:gd name="connsiteY1" fmla="*/ 77 h 617340"/>
              <a:gd name="connsiteX2" fmla="*/ 263169 w 342903"/>
              <a:gd name="connsiteY2" fmla="*/ 139535 h 617340"/>
              <a:gd name="connsiteX3" fmla="*/ 171452 w 342903"/>
              <a:gd name="connsiteY3" fmla="*/ 308709 h 617340"/>
              <a:gd name="connsiteX4" fmla="*/ 1 w 342903"/>
              <a:gd name="connsiteY4" fmla="*/ 154393 h 617340"/>
              <a:gd name="connsiteX0" fmla="*/ 255586 w 342903"/>
              <a:gd name="connsiteY0" fmla="*/ 136912 h 617340"/>
              <a:gd name="connsiteX1" fmla="*/ 171451 w 342903"/>
              <a:gd name="connsiteY1" fmla="*/ 308709 h 617340"/>
              <a:gd name="connsiteX2" fmla="*/ 0 w 342903"/>
              <a:gd name="connsiteY2" fmla="*/ 154393 h 617340"/>
              <a:gd name="connsiteX3" fmla="*/ 171451 w 342903"/>
              <a:gd name="connsiteY3" fmla="*/ 77 h 617340"/>
              <a:gd name="connsiteX4" fmla="*/ 261854 w 342903"/>
              <a:gd name="connsiteY4" fmla="*/ 143325 h 617340"/>
              <a:gd name="connsiteX5" fmla="*/ 342902 w 342903"/>
              <a:gd name="connsiteY5" fmla="*/ 463024 h 617340"/>
              <a:gd name="connsiteX6" fmla="*/ 171451 w 342903"/>
              <a:gd name="connsiteY6" fmla="*/ 617340 h 617340"/>
              <a:gd name="connsiteX7" fmla="*/ 0 w 342903"/>
              <a:gd name="connsiteY7" fmla="*/ 463024 h 617340"/>
              <a:gd name="connsiteX8" fmla="*/ 109177 w 342903"/>
              <a:gd name="connsiteY8" fmla="*/ 145487 h 617340"/>
              <a:gd name="connsiteX0" fmla="*/ 1 w 344573"/>
              <a:gd name="connsiteY0" fmla="*/ 154393 h 617340"/>
              <a:gd name="connsiteX1" fmla="*/ 171452 w 344573"/>
              <a:gd name="connsiteY1" fmla="*/ 308709 h 617340"/>
              <a:gd name="connsiteX2" fmla="*/ 263311 w 344573"/>
              <a:gd name="connsiteY2" fmla="*/ 126853 h 617340"/>
              <a:gd name="connsiteX3" fmla="*/ 342902 w 344573"/>
              <a:gd name="connsiteY3" fmla="*/ 463024 h 617340"/>
              <a:gd name="connsiteX4" fmla="*/ 171451 w 344573"/>
              <a:gd name="connsiteY4" fmla="*/ 617340 h 617340"/>
              <a:gd name="connsiteX5" fmla="*/ 0 w 344573"/>
              <a:gd name="connsiteY5" fmla="*/ 463024 h 617340"/>
              <a:gd name="connsiteX6" fmla="*/ 1 w 344573"/>
              <a:gd name="connsiteY6" fmla="*/ 154393 h 617340"/>
              <a:gd name="connsiteX0" fmla="*/ 1 w 344573"/>
              <a:gd name="connsiteY0" fmla="*/ 154393 h 617340"/>
              <a:gd name="connsiteX1" fmla="*/ 171452 w 344573"/>
              <a:gd name="connsiteY1" fmla="*/ 77 h 617340"/>
              <a:gd name="connsiteX2" fmla="*/ 263169 w 344573"/>
              <a:gd name="connsiteY2" fmla="*/ 139535 h 617340"/>
              <a:gd name="connsiteX3" fmla="*/ 171452 w 344573"/>
              <a:gd name="connsiteY3" fmla="*/ 308709 h 617340"/>
              <a:gd name="connsiteX4" fmla="*/ 1 w 344573"/>
              <a:gd name="connsiteY4" fmla="*/ 154393 h 617340"/>
              <a:gd name="connsiteX0" fmla="*/ 255586 w 344573"/>
              <a:gd name="connsiteY0" fmla="*/ 136912 h 617340"/>
              <a:gd name="connsiteX1" fmla="*/ 171451 w 344573"/>
              <a:gd name="connsiteY1" fmla="*/ 308709 h 617340"/>
              <a:gd name="connsiteX2" fmla="*/ 0 w 344573"/>
              <a:gd name="connsiteY2" fmla="*/ 154393 h 617340"/>
              <a:gd name="connsiteX3" fmla="*/ 171451 w 344573"/>
              <a:gd name="connsiteY3" fmla="*/ 77 h 617340"/>
              <a:gd name="connsiteX4" fmla="*/ 261854 w 344573"/>
              <a:gd name="connsiteY4" fmla="*/ 143325 h 617340"/>
              <a:gd name="connsiteX5" fmla="*/ 342902 w 344573"/>
              <a:gd name="connsiteY5" fmla="*/ 463024 h 617340"/>
              <a:gd name="connsiteX6" fmla="*/ 171451 w 344573"/>
              <a:gd name="connsiteY6" fmla="*/ 617340 h 617340"/>
              <a:gd name="connsiteX7" fmla="*/ 0 w 344573"/>
              <a:gd name="connsiteY7" fmla="*/ 463024 h 617340"/>
              <a:gd name="connsiteX8" fmla="*/ 109177 w 344573"/>
              <a:gd name="connsiteY8" fmla="*/ 145487 h 617340"/>
              <a:gd name="connsiteX0" fmla="*/ 1 w 344573"/>
              <a:gd name="connsiteY0" fmla="*/ 154393 h 617340"/>
              <a:gd name="connsiteX1" fmla="*/ 171452 w 344573"/>
              <a:gd name="connsiteY1" fmla="*/ 308709 h 617340"/>
              <a:gd name="connsiteX2" fmla="*/ 263311 w 344573"/>
              <a:gd name="connsiteY2" fmla="*/ 126853 h 617340"/>
              <a:gd name="connsiteX3" fmla="*/ 342902 w 344573"/>
              <a:gd name="connsiteY3" fmla="*/ 463024 h 617340"/>
              <a:gd name="connsiteX4" fmla="*/ 171451 w 344573"/>
              <a:gd name="connsiteY4" fmla="*/ 617340 h 617340"/>
              <a:gd name="connsiteX5" fmla="*/ 0 w 344573"/>
              <a:gd name="connsiteY5" fmla="*/ 463024 h 617340"/>
              <a:gd name="connsiteX6" fmla="*/ 1 w 344573"/>
              <a:gd name="connsiteY6" fmla="*/ 154393 h 617340"/>
              <a:gd name="connsiteX0" fmla="*/ 1 w 344573"/>
              <a:gd name="connsiteY0" fmla="*/ 154393 h 617340"/>
              <a:gd name="connsiteX1" fmla="*/ 171452 w 344573"/>
              <a:gd name="connsiteY1" fmla="*/ 77 h 617340"/>
              <a:gd name="connsiteX2" fmla="*/ 263169 w 344573"/>
              <a:gd name="connsiteY2" fmla="*/ 139535 h 617340"/>
              <a:gd name="connsiteX3" fmla="*/ 171452 w 344573"/>
              <a:gd name="connsiteY3" fmla="*/ 308709 h 617340"/>
              <a:gd name="connsiteX4" fmla="*/ 1 w 344573"/>
              <a:gd name="connsiteY4" fmla="*/ 154393 h 617340"/>
              <a:gd name="connsiteX0" fmla="*/ 255586 w 344573"/>
              <a:gd name="connsiteY0" fmla="*/ 136912 h 617340"/>
              <a:gd name="connsiteX1" fmla="*/ 171451 w 344573"/>
              <a:gd name="connsiteY1" fmla="*/ 308709 h 617340"/>
              <a:gd name="connsiteX2" fmla="*/ 105387 w 344573"/>
              <a:gd name="connsiteY2" fmla="*/ 144177 h 617340"/>
              <a:gd name="connsiteX3" fmla="*/ 171451 w 344573"/>
              <a:gd name="connsiteY3" fmla="*/ 77 h 617340"/>
              <a:gd name="connsiteX4" fmla="*/ 261854 w 344573"/>
              <a:gd name="connsiteY4" fmla="*/ 143325 h 617340"/>
              <a:gd name="connsiteX5" fmla="*/ 342902 w 344573"/>
              <a:gd name="connsiteY5" fmla="*/ 463024 h 617340"/>
              <a:gd name="connsiteX6" fmla="*/ 171451 w 344573"/>
              <a:gd name="connsiteY6" fmla="*/ 617340 h 617340"/>
              <a:gd name="connsiteX7" fmla="*/ 0 w 344573"/>
              <a:gd name="connsiteY7" fmla="*/ 463024 h 617340"/>
              <a:gd name="connsiteX8" fmla="*/ 109177 w 344573"/>
              <a:gd name="connsiteY8" fmla="*/ 145487 h 617340"/>
              <a:gd name="connsiteX0" fmla="*/ 1 w 344573"/>
              <a:gd name="connsiteY0" fmla="*/ 154383 h 617330"/>
              <a:gd name="connsiteX1" fmla="*/ 171452 w 344573"/>
              <a:gd name="connsiteY1" fmla="*/ 308699 h 617330"/>
              <a:gd name="connsiteX2" fmla="*/ 263311 w 344573"/>
              <a:gd name="connsiteY2" fmla="*/ 126843 h 617330"/>
              <a:gd name="connsiteX3" fmla="*/ 342902 w 344573"/>
              <a:gd name="connsiteY3" fmla="*/ 463014 h 617330"/>
              <a:gd name="connsiteX4" fmla="*/ 171451 w 344573"/>
              <a:gd name="connsiteY4" fmla="*/ 617330 h 617330"/>
              <a:gd name="connsiteX5" fmla="*/ 0 w 344573"/>
              <a:gd name="connsiteY5" fmla="*/ 463014 h 617330"/>
              <a:gd name="connsiteX6" fmla="*/ 1 w 344573"/>
              <a:gd name="connsiteY6" fmla="*/ 154383 h 617330"/>
              <a:gd name="connsiteX0" fmla="*/ 119237 w 344573"/>
              <a:gd name="connsiteY0" fmla="*/ 153203 h 617330"/>
              <a:gd name="connsiteX1" fmla="*/ 171452 w 344573"/>
              <a:gd name="connsiteY1" fmla="*/ 67 h 617330"/>
              <a:gd name="connsiteX2" fmla="*/ 263169 w 344573"/>
              <a:gd name="connsiteY2" fmla="*/ 139525 h 617330"/>
              <a:gd name="connsiteX3" fmla="*/ 171452 w 344573"/>
              <a:gd name="connsiteY3" fmla="*/ 308699 h 617330"/>
              <a:gd name="connsiteX4" fmla="*/ 119237 w 344573"/>
              <a:gd name="connsiteY4" fmla="*/ 153203 h 617330"/>
              <a:gd name="connsiteX0" fmla="*/ 255586 w 344573"/>
              <a:gd name="connsiteY0" fmla="*/ 136902 h 617330"/>
              <a:gd name="connsiteX1" fmla="*/ 171451 w 344573"/>
              <a:gd name="connsiteY1" fmla="*/ 308699 h 617330"/>
              <a:gd name="connsiteX2" fmla="*/ 105387 w 344573"/>
              <a:gd name="connsiteY2" fmla="*/ 144167 h 617330"/>
              <a:gd name="connsiteX3" fmla="*/ 171451 w 344573"/>
              <a:gd name="connsiteY3" fmla="*/ 67 h 617330"/>
              <a:gd name="connsiteX4" fmla="*/ 261854 w 344573"/>
              <a:gd name="connsiteY4" fmla="*/ 143315 h 617330"/>
              <a:gd name="connsiteX5" fmla="*/ 342902 w 344573"/>
              <a:gd name="connsiteY5" fmla="*/ 463014 h 617330"/>
              <a:gd name="connsiteX6" fmla="*/ 171451 w 344573"/>
              <a:gd name="connsiteY6" fmla="*/ 617330 h 617330"/>
              <a:gd name="connsiteX7" fmla="*/ 0 w 344573"/>
              <a:gd name="connsiteY7" fmla="*/ 463014 h 617330"/>
              <a:gd name="connsiteX8" fmla="*/ 109177 w 344573"/>
              <a:gd name="connsiteY8" fmla="*/ 145477 h 617330"/>
              <a:gd name="connsiteX0" fmla="*/ 104220 w 344573"/>
              <a:gd name="connsiteY0" fmla="*/ 135274 h 617330"/>
              <a:gd name="connsiteX1" fmla="*/ 171452 w 344573"/>
              <a:gd name="connsiteY1" fmla="*/ 308699 h 617330"/>
              <a:gd name="connsiteX2" fmla="*/ 263311 w 344573"/>
              <a:gd name="connsiteY2" fmla="*/ 126843 h 617330"/>
              <a:gd name="connsiteX3" fmla="*/ 342902 w 344573"/>
              <a:gd name="connsiteY3" fmla="*/ 463014 h 617330"/>
              <a:gd name="connsiteX4" fmla="*/ 171451 w 344573"/>
              <a:gd name="connsiteY4" fmla="*/ 617330 h 617330"/>
              <a:gd name="connsiteX5" fmla="*/ 0 w 344573"/>
              <a:gd name="connsiteY5" fmla="*/ 463014 h 617330"/>
              <a:gd name="connsiteX6" fmla="*/ 104220 w 344573"/>
              <a:gd name="connsiteY6" fmla="*/ 135274 h 617330"/>
              <a:gd name="connsiteX0" fmla="*/ 119237 w 344573"/>
              <a:gd name="connsiteY0" fmla="*/ 153203 h 617330"/>
              <a:gd name="connsiteX1" fmla="*/ 171452 w 344573"/>
              <a:gd name="connsiteY1" fmla="*/ 67 h 617330"/>
              <a:gd name="connsiteX2" fmla="*/ 263169 w 344573"/>
              <a:gd name="connsiteY2" fmla="*/ 139525 h 617330"/>
              <a:gd name="connsiteX3" fmla="*/ 171452 w 344573"/>
              <a:gd name="connsiteY3" fmla="*/ 308699 h 617330"/>
              <a:gd name="connsiteX4" fmla="*/ 119237 w 344573"/>
              <a:gd name="connsiteY4" fmla="*/ 153203 h 617330"/>
              <a:gd name="connsiteX0" fmla="*/ 255586 w 344573"/>
              <a:gd name="connsiteY0" fmla="*/ 136902 h 617330"/>
              <a:gd name="connsiteX1" fmla="*/ 171451 w 344573"/>
              <a:gd name="connsiteY1" fmla="*/ 308699 h 617330"/>
              <a:gd name="connsiteX2" fmla="*/ 105387 w 344573"/>
              <a:gd name="connsiteY2" fmla="*/ 144167 h 617330"/>
              <a:gd name="connsiteX3" fmla="*/ 171451 w 344573"/>
              <a:gd name="connsiteY3" fmla="*/ 67 h 617330"/>
              <a:gd name="connsiteX4" fmla="*/ 261854 w 344573"/>
              <a:gd name="connsiteY4" fmla="*/ 143315 h 617330"/>
              <a:gd name="connsiteX5" fmla="*/ 342902 w 344573"/>
              <a:gd name="connsiteY5" fmla="*/ 463014 h 617330"/>
              <a:gd name="connsiteX6" fmla="*/ 171451 w 344573"/>
              <a:gd name="connsiteY6" fmla="*/ 617330 h 617330"/>
              <a:gd name="connsiteX7" fmla="*/ 0 w 344573"/>
              <a:gd name="connsiteY7" fmla="*/ 463014 h 617330"/>
              <a:gd name="connsiteX8" fmla="*/ 109177 w 344573"/>
              <a:gd name="connsiteY8" fmla="*/ 145477 h 61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573" h="617330" stroke="0" extrusionOk="0">
                <a:moveTo>
                  <a:pt x="104220" y="135274"/>
                </a:moveTo>
                <a:cubicBezTo>
                  <a:pt x="104220" y="220500"/>
                  <a:pt x="144937" y="310104"/>
                  <a:pt x="171452" y="308699"/>
                </a:cubicBezTo>
                <a:cubicBezTo>
                  <a:pt x="197967" y="307294"/>
                  <a:pt x="263311" y="212069"/>
                  <a:pt x="263311" y="126843"/>
                </a:cubicBezTo>
                <a:cubicBezTo>
                  <a:pt x="263311" y="229720"/>
                  <a:pt x="358212" y="381266"/>
                  <a:pt x="342902" y="463014"/>
                </a:cubicBezTo>
                <a:cubicBezTo>
                  <a:pt x="327592" y="544762"/>
                  <a:pt x="266141" y="617330"/>
                  <a:pt x="171451" y="617330"/>
                </a:cubicBezTo>
                <a:cubicBezTo>
                  <a:pt x="76761" y="617330"/>
                  <a:pt x="0" y="548240"/>
                  <a:pt x="0" y="463014"/>
                </a:cubicBezTo>
                <a:cubicBezTo>
                  <a:pt x="0" y="360137"/>
                  <a:pt x="104220" y="238151"/>
                  <a:pt x="104220" y="135274"/>
                </a:cubicBezTo>
                <a:close/>
              </a:path>
              <a:path w="344573" h="617330" fill="lighten" stroke="0" extrusionOk="0">
                <a:moveTo>
                  <a:pt x="119237" y="153203"/>
                </a:moveTo>
                <a:cubicBezTo>
                  <a:pt x="119237" y="67977"/>
                  <a:pt x="147463" y="2347"/>
                  <a:pt x="171452" y="67"/>
                </a:cubicBezTo>
                <a:cubicBezTo>
                  <a:pt x="195441" y="-2213"/>
                  <a:pt x="263169" y="54299"/>
                  <a:pt x="263169" y="139525"/>
                </a:cubicBezTo>
                <a:cubicBezTo>
                  <a:pt x="263169" y="224751"/>
                  <a:pt x="195441" y="306419"/>
                  <a:pt x="171452" y="308699"/>
                </a:cubicBezTo>
                <a:cubicBezTo>
                  <a:pt x="147463" y="310979"/>
                  <a:pt x="119237" y="238429"/>
                  <a:pt x="119237" y="153203"/>
                </a:cubicBezTo>
                <a:close/>
              </a:path>
              <a:path w="344573" h="617330" fill="none" extrusionOk="0">
                <a:moveTo>
                  <a:pt x="255586" y="136902"/>
                </a:moveTo>
                <a:cubicBezTo>
                  <a:pt x="255586" y="222128"/>
                  <a:pt x="196484" y="307488"/>
                  <a:pt x="171451" y="308699"/>
                </a:cubicBezTo>
                <a:cubicBezTo>
                  <a:pt x="146418" y="309910"/>
                  <a:pt x="105387" y="229393"/>
                  <a:pt x="105387" y="144167"/>
                </a:cubicBezTo>
                <a:cubicBezTo>
                  <a:pt x="105387" y="58941"/>
                  <a:pt x="145373" y="209"/>
                  <a:pt x="171451" y="67"/>
                </a:cubicBezTo>
                <a:cubicBezTo>
                  <a:pt x="197529" y="-75"/>
                  <a:pt x="261854" y="58089"/>
                  <a:pt x="261854" y="143315"/>
                </a:cubicBezTo>
                <a:cubicBezTo>
                  <a:pt x="261854" y="246192"/>
                  <a:pt x="342902" y="360137"/>
                  <a:pt x="342902" y="463014"/>
                </a:cubicBezTo>
                <a:cubicBezTo>
                  <a:pt x="342902" y="548240"/>
                  <a:pt x="266141" y="617330"/>
                  <a:pt x="171451" y="617330"/>
                </a:cubicBezTo>
                <a:cubicBezTo>
                  <a:pt x="76761" y="617330"/>
                  <a:pt x="0" y="548240"/>
                  <a:pt x="0" y="463014"/>
                </a:cubicBezTo>
                <a:cubicBezTo>
                  <a:pt x="0" y="360137"/>
                  <a:pt x="109177" y="248354"/>
                  <a:pt x="109177" y="145477"/>
                </a:cubicBezTo>
              </a:path>
            </a:pathLst>
          </a:custGeom>
          <a:gradFill flip="none" rotWithShape="1">
            <a:gsLst>
              <a:gs pos="0">
                <a:srgbClr val="E9893E"/>
              </a:gs>
              <a:gs pos="87000">
                <a:srgbClr val="BB6015"/>
              </a:gs>
              <a:gs pos="49000">
                <a:srgbClr val="E67923"/>
              </a:gs>
            </a:gsLst>
            <a:lin ang="8400000" scaled="0"/>
            <a:tileRect/>
          </a:gra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4" name="Oval 23"/>
          <p:cNvSpPr/>
          <p:nvPr userDrawn="1"/>
        </p:nvSpPr>
        <p:spPr>
          <a:xfrm>
            <a:off x="8696449" y="1145788"/>
            <a:ext cx="415389" cy="415389"/>
          </a:xfrm>
          <a:prstGeom prst="ellipse">
            <a:avLst/>
          </a:prstGeom>
          <a:gradFill flip="none" rotWithShape="1">
            <a:gsLst>
              <a:gs pos="40000">
                <a:srgbClr val="E9893E"/>
              </a:gs>
              <a:gs pos="16000">
                <a:schemeClr val="bg1"/>
              </a:gs>
              <a:gs pos="87000">
                <a:srgbClr val="BB6015"/>
              </a:gs>
              <a:gs pos="70000">
                <a:srgbClr val="E67923"/>
              </a:gs>
            </a:gsLst>
            <a:path path="circle">
              <a:fillToRect l="100000" b="100000"/>
            </a:path>
            <a:tileRect t="-100000" r="-100000"/>
          </a:gra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8" name="Text Placeholder 27"/>
          <p:cNvSpPr>
            <a:spLocks noGrp="1"/>
          </p:cNvSpPr>
          <p:nvPr>
            <p:ph type="body" sz="quarter" idx="13"/>
          </p:nvPr>
        </p:nvSpPr>
        <p:spPr>
          <a:xfrm rot="300000">
            <a:off x="7255516" y="2026312"/>
            <a:ext cx="3277707" cy="3001962"/>
          </a:xfrm>
        </p:spPr>
        <p:txBody>
          <a:bodyPr/>
          <a:lstStyle>
            <a:lvl1pPr marL="0" indent="0">
              <a:buNone/>
              <a:defRPr>
                <a:latin typeface="Comic Sans MS" panose="030F0702030302020204" pitchFamily="66" charset="0"/>
              </a:defRPr>
            </a:lvl1pPr>
            <a:lvl2pPr marL="457200" indent="0">
              <a:buNone/>
              <a:defRPr>
                <a:latin typeface="Comic Sans MS" panose="030F0702030302020204" pitchFamily="66" charset="0"/>
              </a:defRPr>
            </a:lvl2pPr>
            <a:lvl3pPr marL="914400" indent="0">
              <a:buNone/>
              <a:defRPr>
                <a:latin typeface="Comic Sans MS" panose="030F0702030302020204" pitchFamily="66" charset="0"/>
              </a:defRPr>
            </a:lvl3pPr>
            <a:lvl4pPr marL="1371600" indent="0">
              <a:buNone/>
              <a:defRPr>
                <a:latin typeface="Comic Sans MS" panose="030F0702030302020204" pitchFamily="66" charset="0"/>
              </a:defRPr>
            </a:lvl4pPr>
            <a:lvl5pPr marL="1828800" indent="0">
              <a:buNone/>
              <a:defRPr>
                <a:latin typeface="Comic Sans MS" panose="030F0702030302020204"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30" name="Title 1"/>
          <p:cNvSpPr>
            <a:spLocks noGrp="1"/>
          </p:cNvSpPr>
          <p:nvPr>
            <p:ph type="title"/>
          </p:nvPr>
        </p:nvSpPr>
        <p:spPr>
          <a:xfrm>
            <a:off x="832517" y="709191"/>
            <a:ext cx="10515600" cy="747470"/>
          </a:xfrm>
        </p:spPr>
        <p:txBody>
          <a:bodyPr/>
          <a:lstStyle>
            <a:lvl1pPr>
              <a:defRPr b="1">
                <a:solidFill>
                  <a:schemeClr val="bg1"/>
                </a:solidFill>
              </a:defRPr>
            </a:lvl1pPr>
          </a:lstStyle>
          <a:p>
            <a:r>
              <a:rPr lang="en-US" dirty="0" smtClean="0"/>
              <a:t>Click to edit Master title style</a:t>
            </a:r>
            <a:endParaRPr lang="en-AU" dirty="0"/>
          </a:p>
        </p:txBody>
      </p:sp>
      <p:sp>
        <p:nvSpPr>
          <p:cNvPr id="22" name="Rectangle 21"/>
          <p:cNvSpPr/>
          <p:nvPr userDrawn="1"/>
        </p:nvSpPr>
        <p:spPr>
          <a:xfrm>
            <a:off x="-97971" y="6278335"/>
            <a:ext cx="12377057" cy="677635"/>
          </a:xfrm>
          <a:prstGeom prst="rect">
            <a:avLst/>
          </a:prstGeom>
          <a:solidFill>
            <a:srgbClr val="517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pic>
        <p:nvPicPr>
          <p:cNvPr id="25" name="Picture 24"/>
          <p:cNvPicPr>
            <a:picLocks noChangeAspect="1"/>
          </p:cNvPicPr>
          <p:nvPr userDrawn="1"/>
        </p:nvPicPr>
        <p:blipFill rotWithShape="1">
          <a:blip r:embed="rId2" cstate="print">
            <a:extLst>
              <a:ext uri="{28A0092B-C50C-407E-A947-70E740481C1C}">
                <a14:useLocalDpi xmlns:a14="http://schemas.microsoft.com/office/drawing/2010/main" val="0"/>
              </a:ext>
            </a:extLst>
          </a:blip>
          <a:srcRect t="-3922"/>
          <a:stretch/>
        </p:blipFill>
        <p:spPr>
          <a:xfrm rot="10800000">
            <a:off x="-97972" y="6278336"/>
            <a:ext cx="7531663" cy="711768"/>
          </a:xfrm>
          <a:prstGeom prst="rect">
            <a:avLst/>
          </a:prstGeom>
        </p:spPr>
      </p:pic>
      <p:sp>
        <p:nvSpPr>
          <p:cNvPr id="29" name="Slide Number Placeholder 5"/>
          <p:cNvSpPr>
            <a:spLocks noGrp="1"/>
          </p:cNvSpPr>
          <p:nvPr>
            <p:ph type="sldNum" sz="quarter" idx="12"/>
          </p:nvPr>
        </p:nvSpPr>
        <p:spPr>
          <a:xfrm>
            <a:off x="10687050" y="6356350"/>
            <a:ext cx="666750" cy="365125"/>
          </a:xfrm>
        </p:spPr>
        <p:txBody>
          <a:bodyPr/>
          <a:lstStyle>
            <a:lvl1pPr>
              <a:defRPr>
                <a:solidFill>
                  <a:schemeClr val="bg1"/>
                </a:solidFill>
              </a:defRPr>
            </a:lvl1pPr>
          </a:lstStyle>
          <a:p>
            <a:fld id="{F6F8547E-B2D2-4A58-9815-957756957AEE}" type="slidenum">
              <a:rPr lang="en-AU" smtClean="0"/>
              <a:pPr/>
              <a:t>‹#›</a:t>
            </a:fld>
            <a:endParaRPr lang="en-AU" dirty="0"/>
          </a:p>
        </p:txBody>
      </p:sp>
      <p:sp>
        <p:nvSpPr>
          <p:cNvPr id="33" name="Rectangle 32"/>
          <p:cNvSpPr/>
          <p:nvPr userDrawn="1"/>
        </p:nvSpPr>
        <p:spPr>
          <a:xfrm>
            <a:off x="-97971" y="-97971"/>
            <a:ext cx="12377057" cy="679903"/>
          </a:xfrm>
          <a:prstGeom prst="rect">
            <a:avLst/>
          </a:prstGeom>
          <a:solidFill>
            <a:srgbClr val="517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pic>
        <p:nvPicPr>
          <p:cNvPr id="34" name="Picture 3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727121" y="-89808"/>
            <a:ext cx="7531663" cy="667671"/>
          </a:xfrm>
          <a:prstGeom prst="rect">
            <a:avLst/>
          </a:prstGeom>
        </p:spPr>
      </p:pic>
      <p:sp>
        <p:nvSpPr>
          <p:cNvPr id="17" name="TextBox 16"/>
          <p:cNvSpPr txBox="1"/>
          <p:nvPr userDrawn="1"/>
        </p:nvSpPr>
        <p:spPr>
          <a:xfrm>
            <a:off x="7588811" y="6410120"/>
            <a:ext cx="3077936" cy="276999"/>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bg1"/>
                </a:solidFill>
              </a:rPr>
              <a:t>© </a:t>
            </a:r>
            <a:r>
              <a:rPr lang="en-US" sz="1200" dirty="0" smtClean="0">
                <a:solidFill>
                  <a:schemeClr val="bg1"/>
                </a:solidFill>
              </a:rPr>
              <a:t>2016 Australian Indigenous Health</a:t>
            </a:r>
            <a:r>
              <a:rPr lang="en-US" sz="1200" i="1" dirty="0" smtClean="0">
                <a:solidFill>
                  <a:schemeClr val="bg1"/>
                </a:solidFill>
              </a:rPr>
              <a:t>InfoNet</a:t>
            </a:r>
            <a:endParaRPr lang="en-AU" sz="1200" dirty="0" smtClean="0">
              <a:solidFill>
                <a:schemeClr val="bg1"/>
              </a:solidFill>
            </a:endParaRPr>
          </a:p>
        </p:txBody>
      </p:sp>
      <p:sp>
        <p:nvSpPr>
          <p:cNvPr id="19" name="Content Placeholder 2"/>
          <p:cNvSpPr>
            <a:spLocks noGrp="1"/>
          </p:cNvSpPr>
          <p:nvPr>
            <p:ph idx="1"/>
          </p:nvPr>
        </p:nvSpPr>
        <p:spPr>
          <a:xfrm>
            <a:off x="838200" y="1583920"/>
            <a:ext cx="6005365" cy="4593043"/>
          </a:xfrm>
        </p:spPr>
        <p:txBody>
          <a:bodyPr/>
          <a:lstStyle>
            <a:lvl1pPr marL="0" indent="360000">
              <a:buFontTx/>
              <a:buBlip>
                <a:blip r:embed="rId4"/>
              </a:buBlip>
              <a:defRPr/>
            </a:lvl1pPr>
            <a:lvl2pPr marL="685800" indent="-360000">
              <a:buFontTx/>
              <a:buBlip>
                <a:blip r:embed="rId5"/>
              </a:buBlip>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4932608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r>
              <a:rPr lang="en-AU" smtClean="0"/>
              <a:t>© 2016 Australian Indigenous HealthInfoNet</a:t>
            </a:r>
            <a:endParaRPr lang="en-AU"/>
          </a:p>
        </p:txBody>
      </p:sp>
      <p:sp>
        <p:nvSpPr>
          <p:cNvPr id="6" name="Slide Number Placeholder 5"/>
          <p:cNvSpPr>
            <a:spLocks noGrp="1"/>
          </p:cNvSpPr>
          <p:nvPr>
            <p:ph type="sldNum" sz="quarter" idx="12"/>
          </p:nvPr>
        </p:nvSpPr>
        <p:spPr/>
        <p:txBody>
          <a:bodyPr/>
          <a:lstStyle/>
          <a:p>
            <a:fld id="{EFA7EBBD-EF14-47A1-90C2-6A0D43370DA5}" type="slidenum">
              <a:rPr lang="en-AU" smtClean="0"/>
              <a:t>‹#›</a:t>
            </a:fld>
            <a:endParaRPr lang="en-AU"/>
          </a:p>
        </p:txBody>
      </p:sp>
    </p:spTree>
    <p:extLst>
      <p:ext uri="{BB962C8B-B14F-4D97-AF65-F5344CB8AC3E}">
        <p14:creationId xmlns:p14="http://schemas.microsoft.com/office/powerpoint/2010/main" val="208542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r>
              <a:rPr lang="en-AU" smtClean="0"/>
              <a:t>© 2016 Australian Indigenous HealthInfoNet</a:t>
            </a:r>
            <a:endParaRPr lang="en-AU"/>
          </a:p>
        </p:txBody>
      </p:sp>
      <p:sp>
        <p:nvSpPr>
          <p:cNvPr id="7" name="Slide Number Placeholder 6"/>
          <p:cNvSpPr>
            <a:spLocks noGrp="1"/>
          </p:cNvSpPr>
          <p:nvPr>
            <p:ph type="sldNum" sz="quarter" idx="12"/>
          </p:nvPr>
        </p:nvSpPr>
        <p:spPr/>
        <p:txBody>
          <a:bodyPr/>
          <a:lstStyle/>
          <a:p>
            <a:fld id="{EFA7EBBD-EF14-47A1-90C2-6A0D43370DA5}" type="slidenum">
              <a:rPr lang="en-AU" smtClean="0"/>
              <a:t>‹#›</a:t>
            </a:fld>
            <a:endParaRPr lang="en-AU"/>
          </a:p>
        </p:txBody>
      </p:sp>
    </p:spTree>
    <p:extLst>
      <p:ext uri="{BB962C8B-B14F-4D97-AF65-F5344CB8AC3E}">
        <p14:creationId xmlns:p14="http://schemas.microsoft.com/office/powerpoint/2010/main" val="335963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r>
              <a:rPr lang="en-AU" smtClean="0"/>
              <a:t>© 2016 Australian Indigenous HealthInfoNet</a:t>
            </a:r>
            <a:endParaRPr lang="en-AU"/>
          </a:p>
        </p:txBody>
      </p:sp>
      <p:sp>
        <p:nvSpPr>
          <p:cNvPr id="9" name="Slide Number Placeholder 8"/>
          <p:cNvSpPr>
            <a:spLocks noGrp="1"/>
          </p:cNvSpPr>
          <p:nvPr>
            <p:ph type="sldNum" sz="quarter" idx="12"/>
          </p:nvPr>
        </p:nvSpPr>
        <p:spPr/>
        <p:txBody>
          <a:bodyPr/>
          <a:lstStyle/>
          <a:p>
            <a:fld id="{EFA7EBBD-EF14-47A1-90C2-6A0D43370DA5}" type="slidenum">
              <a:rPr lang="en-AU" smtClean="0"/>
              <a:t>‹#›</a:t>
            </a:fld>
            <a:endParaRPr lang="en-AU"/>
          </a:p>
        </p:txBody>
      </p:sp>
    </p:spTree>
    <p:extLst>
      <p:ext uri="{BB962C8B-B14F-4D97-AF65-F5344CB8AC3E}">
        <p14:creationId xmlns:p14="http://schemas.microsoft.com/office/powerpoint/2010/main" val="199853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r>
              <a:rPr lang="en-AU" smtClean="0"/>
              <a:t>© 2016 Australian Indigenous HealthInfoNet</a:t>
            </a:r>
            <a:endParaRPr lang="en-AU"/>
          </a:p>
        </p:txBody>
      </p:sp>
      <p:sp>
        <p:nvSpPr>
          <p:cNvPr id="5" name="Slide Number Placeholder 4"/>
          <p:cNvSpPr>
            <a:spLocks noGrp="1"/>
          </p:cNvSpPr>
          <p:nvPr>
            <p:ph type="sldNum" sz="quarter" idx="12"/>
          </p:nvPr>
        </p:nvSpPr>
        <p:spPr/>
        <p:txBody>
          <a:bodyPr/>
          <a:lstStyle/>
          <a:p>
            <a:fld id="{EFA7EBBD-EF14-47A1-90C2-6A0D43370DA5}" type="slidenum">
              <a:rPr lang="en-AU" smtClean="0"/>
              <a:t>‹#›</a:t>
            </a:fld>
            <a:endParaRPr lang="en-AU"/>
          </a:p>
        </p:txBody>
      </p:sp>
    </p:spTree>
    <p:extLst>
      <p:ext uri="{BB962C8B-B14F-4D97-AF65-F5344CB8AC3E}">
        <p14:creationId xmlns:p14="http://schemas.microsoft.com/office/powerpoint/2010/main" val="798089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a:p>
        </p:txBody>
      </p:sp>
      <p:sp>
        <p:nvSpPr>
          <p:cNvPr id="3" name="Footer Placeholder 2"/>
          <p:cNvSpPr>
            <a:spLocks noGrp="1"/>
          </p:cNvSpPr>
          <p:nvPr>
            <p:ph type="ftr" sz="quarter" idx="11"/>
          </p:nvPr>
        </p:nvSpPr>
        <p:spPr/>
        <p:txBody>
          <a:bodyPr/>
          <a:lstStyle/>
          <a:p>
            <a:r>
              <a:rPr lang="en-AU" smtClean="0"/>
              <a:t>© 2016 Australian Indigenous HealthInfoNet</a:t>
            </a:r>
            <a:endParaRPr lang="en-AU"/>
          </a:p>
        </p:txBody>
      </p:sp>
      <p:sp>
        <p:nvSpPr>
          <p:cNvPr id="4" name="Slide Number Placeholder 3"/>
          <p:cNvSpPr>
            <a:spLocks noGrp="1"/>
          </p:cNvSpPr>
          <p:nvPr>
            <p:ph type="sldNum" sz="quarter" idx="12"/>
          </p:nvPr>
        </p:nvSpPr>
        <p:spPr/>
        <p:txBody>
          <a:bodyPr/>
          <a:lstStyle/>
          <a:p>
            <a:fld id="{EFA7EBBD-EF14-47A1-90C2-6A0D43370DA5}" type="slidenum">
              <a:rPr lang="en-AU" smtClean="0"/>
              <a:t>‹#›</a:t>
            </a:fld>
            <a:endParaRPr lang="en-AU"/>
          </a:p>
        </p:txBody>
      </p:sp>
    </p:spTree>
    <p:extLst>
      <p:ext uri="{BB962C8B-B14F-4D97-AF65-F5344CB8AC3E}">
        <p14:creationId xmlns:p14="http://schemas.microsoft.com/office/powerpoint/2010/main" val="40880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t>© 2016 Australian Indigenous HealthInfoNet</a:t>
            </a:r>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7EBBD-EF14-47A1-90C2-6A0D43370DA5}" type="slidenum">
              <a:rPr lang="en-AU" smtClean="0"/>
              <a:t>‹#›</a:t>
            </a:fld>
            <a:endParaRPr lang="en-AU"/>
          </a:p>
        </p:txBody>
      </p:sp>
    </p:spTree>
    <p:extLst>
      <p:ext uri="{BB962C8B-B14F-4D97-AF65-F5344CB8AC3E}">
        <p14:creationId xmlns:p14="http://schemas.microsoft.com/office/powerpoint/2010/main" val="2301944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www.healthinfonet.ecu.edu.au/key-resources/practice-resources?lid=32134"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www.healthinfonet.ecu.edu.au/key-resources/bibliography?lid=3215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healthinfonet.ecu.edu.au/key-resources/bibliography?lid=2133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www.healthinfonet.ecu.edu.au/key-resources/practice-resources?lid=32134"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healthinfonet.ecu.edu.au/key-resources/practice-resources?lid=1397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hyperlink" Target="http://mspgh.unimelb.edu.au/__data/assets/pdf_file/0003/1974027/DR-screening-card-A4.pdf" TargetMode="External"/><Relationship Id="rId5" Type="http://schemas.openxmlformats.org/officeDocument/2006/relationships/hyperlink" Target="http://mspgh.unimelb.edu.au/centres-institutes/centre-for-health-equity/research-group/indigenous-eye-health" TargetMode="Externa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hyperlink" Target="http://outbackvision.com.au/"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hollows.org/au/home?lang=en-au"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www.healthinfonet.ecu.edu.au/key-resources/practice-resources?lid=3213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mspgh.unimelb.edu.au/__data/assets/pdf_file/0003/2078913/CTST-key-message-adult-eye-check.pdf"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healthinfonet.ecu.edu.a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9.health.gov.au/mbs/fullDisplay.cfm?type=item&amp;q=12325&amp;qt=item&amp;criteria=12325" TargetMode="External"/><Relationship Id="rId1" Type="http://schemas.openxmlformats.org/officeDocument/2006/relationships/slideLayout" Target="../slideLayouts/slideLayout2.xml"/><Relationship Id="rId4" Type="http://schemas.openxmlformats.org/officeDocument/2006/relationships/hyperlink" Target="http://mspgh.unimelb.edu.au/centres-institutes/centre-for-health-equity/research-group/indigenous-eye-health"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health.gov.au/internet/main/publishing.nsf/Content/ruralhealth-vos" TargetMode="External"/><Relationship Id="rId2" Type="http://schemas.openxmlformats.org/officeDocument/2006/relationships/hyperlink" Target="http://www.health.gov.au/internet/main/publishing.nsf/Content/indigenous-funding-lp#itc" TargetMode="External"/><Relationship Id="rId1" Type="http://schemas.openxmlformats.org/officeDocument/2006/relationships/slideLayout" Target="../slideLayouts/slideLayout2.xml"/><Relationship Id="rId4" Type="http://schemas.openxmlformats.org/officeDocument/2006/relationships/hyperlink" Target="http://www.health.gov.au/internet/main/publishing.nsf/content/budget2011-flexfund-rural13.ht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ideasvan.org/ideas-van/" TargetMode="External"/><Relationship Id="rId2" Type="http://schemas.openxmlformats.org/officeDocument/2006/relationships/hyperlink" Target="http://outbackvision.com.au/outback-vision-van/" TargetMode="External"/><Relationship Id="rId1" Type="http://schemas.openxmlformats.org/officeDocument/2006/relationships/slideLayout" Target="../slideLayouts/slideLayout2.xml"/><Relationship Id="rId5" Type="http://schemas.openxmlformats.org/officeDocument/2006/relationships/hyperlink" Target="http://www.hollows.org/au/home?lang=en-au" TargetMode="Externa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hyperlink" Target="http://mspgh.unimelb.edu.au/__data/assets/pdf_file/0007/1974031/CTST-FlipChart.pdf" TargetMode="External"/><Relationship Id="rId7" Type="http://schemas.openxmlformats.org/officeDocument/2006/relationships/hyperlink" Target="http://mspgh.unimelb.edu.au/centres-institutes/centre-for-health-equity/research-group/indigenous-eye-health" TargetMode="External"/><Relationship Id="rId2" Type="http://schemas.openxmlformats.org/officeDocument/2006/relationships/hyperlink" Target="http://www.healthinfonet.ecu.edu.au/key-resources/promotion-resources?lid=30591" TargetMode="Externa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mspgh.unimelb.edu.au/__data/assets/pdf_file/0003/1974027/DR-screening-card-A4.pdf" TargetMode="External"/><Relationship Id="rId4" Type="http://schemas.openxmlformats.org/officeDocument/2006/relationships/hyperlink" Target="http://mspgh.unimelb.edu.au/__data/assets/pdf_file/0003/2078913/CTST-key-message-adult-eye-check.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healthinfonet.ecu.edu.au/key-resources/practice-resources?lid=13977" TargetMode="External"/><Relationship Id="rId2" Type="http://schemas.openxmlformats.org/officeDocument/2006/relationships/hyperlink" Target="http://www.healthinfonet.ecu.edu.au/key-resources/practice-resources?lid=32134" TargetMode="External"/><Relationship Id="rId1" Type="http://schemas.openxmlformats.org/officeDocument/2006/relationships/slideLayout" Target="../slideLayouts/slideLayout2.xml"/><Relationship Id="rId5" Type="http://schemas.openxmlformats.org/officeDocument/2006/relationships/hyperlink" Target="http://www.hollows.org/au/home?lang=en-au" TargetMode="External"/><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3" Type="http://schemas.openxmlformats.org/officeDocument/2006/relationships/hyperlink" Target="http://www.healthinfonet.ecu.edu.au/key-resources/courses-training?fid=625" TargetMode="External"/><Relationship Id="rId2" Type="http://schemas.openxmlformats.org/officeDocument/2006/relationships/hyperlink" Target="http://www.healthinfonet.ecu.edu.au/key-resources/courses-training?fid=622" TargetMode="External"/><Relationship Id="rId1" Type="http://schemas.openxmlformats.org/officeDocument/2006/relationships/slideLayout" Target="../slideLayouts/slideLayout2.xml"/><Relationship Id="rId6" Type="http://schemas.openxmlformats.org/officeDocument/2006/relationships/hyperlink" Target="http://mspgh.unimelb.edu.au/centres-institutes/centre-for-health-equity/research-group/indigenous-eye-health" TargetMode="External"/><Relationship Id="rId5" Type="http://schemas.openxmlformats.org/officeDocument/2006/relationships/image" Target="../media/image29.JPG"/><Relationship Id="rId4" Type="http://schemas.openxmlformats.org/officeDocument/2006/relationships/hyperlink" Target="http://www.healthinfonet.ecu.edu.au/key-resources/courses-training?fid=623"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www.healthinfonet.ecu.edu.au/key-resources/promotion-resources?lid=25432" TargetMode="External"/><Relationship Id="rId7" Type="http://schemas.openxmlformats.org/officeDocument/2006/relationships/hyperlink" Target="http://mspgh.unimelb.edu.au/centres-institutes/centre-for-health-equity/research-group/indigenous-eye-health/diabetes-eye-care/overview#multimedia" TargetMode="External"/><Relationship Id="rId2" Type="http://schemas.openxmlformats.org/officeDocument/2006/relationships/hyperlink" Target="http://www.healthinfonet.ecu.edu.au/key-resources/promotion-resources?lid=25903" TargetMode="External"/><Relationship Id="rId1" Type="http://schemas.openxmlformats.org/officeDocument/2006/relationships/slideLayout" Target="../slideLayouts/slideLayout2.xml"/><Relationship Id="rId6" Type="http://schemas.openxmlformats.org/officeDocument/2006/relationships/hyperlink" Target="http://mspgh.unimelb.edu.au/centres-institutes/centre-for-health-equity/research-group/indigenous-eye-health/diabetes-eye-care/overview/resource-kit" TargetMode="External"/><Relationship Id="rId5" Type="http://schemas.openxmlformats.org/officeDocument/2006/relationships/hyperlink" Target="http://mspgh.unimelb.edu.au/__data/assets/pdf_file/0006/1974030/CTST-DL-Brochure.pdf" TargetMode="External"/><Relationship Id="rId4" Type="http://schemas.openxmlformats.org/officeDocument/2006/relationships/hyperlink" Target="http://www.healthinfonet.ecu.edu.au/key-resources/promotion-resources?lid=30591" TargetMode="External"/><Relationship Id="rId9" Type="http://schemas.openxmlformats.org/officeDocument/2006/relationships/hyperlink" Target="http://outbackvision.com.au/"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healthinfonet.ecu.edu.au/other-health-conditions/eyeworkers/diabetic-retinopathy/key-facts"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healthinfonet.ecu.edu.au/other-health-conditions/eyeworkers" TargetMode="External"/><Relationship Id="rId2" Type="http://schemas.openxmlformats.org/officeDocument/2006/relationships/hyperlink" Target="http://www.eyehealth.org.au/" TargetMode="Externa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hyperlink" Target="http://www.yarning.org.au/group/12"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hyperlink" Target="http://www.healthinfonet.ecu.edu.au/contact/share_info" TargetMode="Externa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8.xml"/><Relationship Id="rId7" Type="http://schemas.openxmlformats.org/officeDocument/2006/relationships/slide" Target="slide16.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30.xml"/><Relationship Id="rId5" Type="http://schemas.openxmlformats.org/officeDocument/2006/relationships/slide" Target="slide12.xml"/><Relationship Id="rId10" Type="http://schemas.openxmlformats.org/officeDocument/2006/relationships/slide" Target="slide27.xml"/><Relationship Id="rId4" Type="http://schemas.openxmlformats.org/officeDocument/2006/relationships/slide" Target="slide11.xml"/><Relationship Id="rId9" Type="http://schemas.openxmlformats.org/officeDocument/2006/relationships/slide" Target="slide23.xml"/></Relationships>
</file>

<file path=ppt/slides/_rels/slide30.xml.rels><?xml version="1.0" encoding="UTF-8" standalone="yes"?>
<Relationships xmlns="http://schemas.openxmlformats.org/package/2006/relationships"><Relationship Id="rId3" Type="http://schemas.openxmlformats.org/officeDocument/2006/relationships/hyperlink" Target="mailto:eyehealth@healthinfonet.org.au" TargetMode="Externa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hyperlink" Target="http://www.eyehealth.org.au/" TargetMode="External"/><Relationship Id="rId5" Type="http://schemas.openxmlformats.org/officeDocument/2006/relationships/hyperlink" Target="http://www.yarning.org.au/group/12" TargetMode="External"/><Relationship Id="rId4" Type="http://schemas.openxmlformats.org/officeDocument/2006/relationships/hyperlink" Target="mailto:healthinfonet@ecu.edu.a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mspgh.unimelb.edu.au/centres-institutes/centre-for-health-equity/research-group/indigenous-eye-health"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accent1">
                <a:lumMod val="5000"/>
                <a:lumOff val="95000"/>
              </a:schemeClr>
            </a:gs>
            <a:gs pos="46000">
              <a:srgbClr val="DFE3F0"/>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7838" y="2004904"/>
            <a:ext cx="10911016" cy="1942420"/>
          </a:xfrm>
        </p:spPr>
        <p:txBody>
          <a:bodyPr>
            <a:normAutofit/>
          </a:bodyPr>
          <a:lstStyle/>
          <a:p>
            <a:r>
              <a:rPr lang="en-AU" sz="4400" b="1" dirty="0" smtClean="0">
                <a:solidFill>
                  <a:srgbClr val="517EB0"/>
                </a:solidFill>
                <a:latin typeface="Trebuchet MS" panose="020B0603020202020204" pitchFamily="34" charset="0"/>
              </a:rPr>
              <a:t>Diabetic retinopathy </a:t>
            </a:r>
            <a:br>
              <a:rPr lang="en-AU" sz="4400" b="1" dirty="0" smtClean="0">
                <a:solidFill>
                  <a:srgbClr val="517EB0"/>
                </a:solidFill>
                <a:latin typeface="Trebuchet MS" panose="020B0603020202020204" pitchFamily="34" charset="0"/>
              </a:rPr>
            </a:br>
            <a:r>
              <a:rPr lang="en-AU" sz="4400" b="1" dirty="0" smtClean="0">
                <a:solidFill>
                  <a:srgbClr val="517EB0"/>
                </a:solidFill>
                <a:latin typeface="Trebuchet MS" panose="020B0603020202020204" pitchFamily="34" charset="0"/>
              </a:rPr>
              <a:t>among Aboriginal and </a:t>
            </a:r>
            <a:br>
              <a:rPr lang="en-AU" sz="4400" b="1" dirty="0" smtClean="0">
                <a:solidFill>
                  <a:srgbClr val="517EB0"/>
                </a:solidFill>
                <a:latin typeface="Trebuchet MS" panose="020B0603020202020204" pitchFamily="34" charset="0"/>
              </a:rPr>
            </a:br>
            <a:r>
              <a:rPr lang="en-AU" sz="4400" b="1" dirty="0" smtClean="0">
                <a:solidFill>
                  <a:srgbClr val="517EB0"/>
                </a:solidFill>
                <a:latin typeface="Trebuchet MS" panose="020B0603020202020204" pitchFamily="34" charset="0"/>
              </a:rPr>
              <a:t>Torres Strait Islander people</a:t>
            </a:r>
            <a:endParaRPr lang="en-AU" sz="4400" b="1" dirty="0">
              <a:solidFill>
                <a:srgbClr val="517EB0"/>
              </a:solidFill>
              <a:latin typeface="Trebuchet MS" panose="020B0603020202020204" pitchFamily="34" charset="0"/>
            </a:endParaRPr>
          </a:p>
        </p:txBody>
      </p:sp>
      <p:sp>
        <p:nvSpPr>
          <p:cNvPr id="3" name="Subtitle 2"/>
          <p:cNvSpPr>
            <a:spLocks noGrp="1"/>
          </p:cNvSpPr>
          <p:nvPr>
            <p:ph type="subTitle" idx="1"/>
          </p:nvPr>
        </p:nvSpPr>
        <p:spPr>
          <a:xfrm>
            <a:off x="1524000" y="4040080"/>
            <a:ext cx="9144000" cy="1502502"/>
          </a:xfrm>
        </p:spPr>
        <p:txBody>
          <a:bodyPr>
            <a:normAutofit/>
          </a:bodyPr>
          <a:lstStyle/>
          <a:p>
            <a:r>
              <a:rPr lang="en-AU" sz="3200" b="1" dirty="0" smtClean="0">
                <a:solidFill>
                  <a:srgbClr val="E67923"/>
                </a:solidFill>
                <a:latin typeface="Trebuchet MS" panose="020B0603020202020204" pitchFamily="34" charset="0"/>
              </a:rPr>
              <a:t>Key facts</a:t>
            </a:r>
          </a:p>
          <a:p>
            <a:r>
              <a:rPr lang="en-AU" sz="1600" i="1" dirty="0" smtClean="0">
                <a:solidFill>
                  <a:srgbClr val="E67923"/>
                </a:solidFill>
                <a:latin typeface="Trebuchet MS" panose="020B0603020202020204" pitchFamily="34" charset="0"/>
              </a:rPr>
              <a:t>Information to assist health care providers in their everyday practice</a:t>
            </a:r>
            <a:endParaRPr lang="en-AU" sz="1600" i="1" dirty="0">
              <a:solidFill>
                <a:srgbClr val="E67923"/>
              </a:solidFill>
              <a:latin typeface="Trebuchet MS" panose="020B0603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8013"/>
            <a:ext cx="12180637" cy="1379766"/>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5478236"/>
            <a:ext cx="12180637" cy="1379765"/>
          </a:xfrm>
          <a:prstGeom prst="rect">
            <a:avLst/>
          </a:prstGeom>
        </p:spPr>
      </p:pic>
    </p:spTree>
    <p:extLst>
      <p:ext uri="{BB962C8B-B14F-4D97-AF65-F5344CB8AC3E}">
        <p14:creationId xmlns:p14="http://schemas.microsoft.com/office/powerpoint/2010/main" val="792477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How does diabetic retinopathy occur?</a:t>
            </a:r>
            <a:endParaRPr lang="en-AU" dirty="0"/>
          </a:p>
        </p:txBody>
      </p:sp>
      <p:sp>
        <p:nvSpPr>
          <p:cNvPr id="6" name="Slide Number Placeholder 5"/>
          <p:cNvSpPr>
            <a:spLocks noGrp="1"/>
          </p:cNvSpPr>
          <p:nvPr>
            <p:ph type="sldNum" sz="quarter" idx="12"/>
          </p:nvPr>
        </p:nvSpPr>
        <p:spPr/>
        <p:txBody>
          <a:bodyPr/>
          <a:lstStyle/>
          <a:p>
            <a:fld id="{EFA7EBBD-EF14-47A1-90C2-6A0D43370DA5}" type="slidenum">
              <a:rPr lang="en-AU" smtClean="0"/>
              <a:pPr/>
              <a:t>10</a:t>
            </a:fld>
            <a:endParaRPr lang="en-AU"/>
          </a:p>
        </p:txBody>
      </p:sp>
      <p:sp>
        <p:nvSpPr>
          <p:cNvPr id="3" name="Content Placeholder 2"/>
          <p:cNvSpPr>
            <a:spLocks noGrp="1"/>
          </p:cNvSpPr>
          <p:nvPr>
            <p:ph idx="1"/>
          </p:nvPr>
        </p:nvSpPr>
        <p:spPr>
          <a:xfrm>
            <a:off x="838200" y="1583920"/>
            <a:ext cx="4996992" cy="4593043"/>
          </a:xfrm>
        </p:spPr>
        <p:txBody>
          <a:bodyPr/>
          <a:lstStyle/>
          <a:p>
            <a:pPr lvl="0"/>
            <a:r>
              <a:rPr lang="en-AU" dirty="0" smtClean="0"/>
              <a:t>When symptoms of vision loss occur they include: spots, floaters, blank areas or dark areas in the visual field.</a:t>
            </a:r>
          </a:p>
          <a:p>
            <a:pPr lvl="0"/>
            <a:r>
              <a:rPr lang="en-AU" dirty="0" smtClean="0"/>
              <a:t>DR can lead to an eye condition called diabetic macular oedema that can cause blurry vision at any stage of DR.</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3207" y="3777282"/>
            <a:ext cx="5414909" cy="2160549"/>
          </a:xfrm>
          <a:prstGeom prst="roundRect">
            <a:avLst>
              <a:gd name="adj" fmla="val 3682"/>
            </a:avLst>
          </a:prstGeom>
          <a:solidFill>
            <a:srgbClr val="FFFFFF">
              <a:shade val="85000"/>
            </a:srgbClr>
          </a:solidFill>
          <a:ln>
            <a:noFill/>
          </a:ln>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3207" y="1550820"/>
            <a:ext cx="5414909" cy="2160549"/>
          </a:xfrm>
          <a:prstGeom prst="roundRect">
            <a:avLst>
              <a:gd name="adj" fmla="val 3682"/>
            </a:avLst>
          </a:prstGeom>
          <a:solidFill>
            <a:srgbClr val="FFFFFF">
              <a:shade val="85000"/>
            </a:srgbClr>
          </a:solidFill>
          <a:ln>
            <a:noFill/>
          </a:ln>
          <a:effectLst/>
        </p:spPr>
      </p:pic>
      <p:sp>
        <p:nvSpPr>
          <p:cNvPr id="14" name="Rounded Rectangle 13"/>
          <p:cNvSpPr/>
          <p:nvPr/>
        </p:nvSpPr>
        <p:spPr>
          <a:xfrm>
            <a:off x="9893374" y="1660120"/>
            <a:ext cx="2519916" cy="404037"/>
          </a:xfrm>
          <a:prstGeom prst="roundRect">
            <a:avLst>
              <a:gd name="adj" fmla="val 50000"/>
            </a:avLst>
          </a:prstGeom>
          <a:solidFill>
            <a:srgbClr val="E67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Normal vision</a:t>
            </a:r>
            <a:endParaRPr lang="en-AU" dirty="0"/>
          </a:p>
        </p:txBody>
      </p:sp>
      <p:sp>
        <p:nvSpPr>
          <p:cNvPr id="15" name="Rounded Rectangle 14"/>
          <p:cNvSpPr/>
          <p:nvPr/>
        </p:nvSpPr>
        <p:spPr>
          <a:xfrm>
            <a:off x="9176657" y="3880768"/>
            <a:ext cx="3236633" cy="404037"/>
          </a:xfrm>
          <a:prstGeom prst="roundRect">
            <a:avLst>
              <a:gd name="adj" fmla="val 50000"/>
            </a:avLst>
          </a:prstGeom>
          <a:solidFill>
            <a:srgbClr val="E67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Vision loss with spots</a:t>
            </a:r>
            <a:endParaRPr lang="en-AU" dirty="0"/>
          </a:p>
        </p:txBody>
      </p:sp>
      <p:sp>
        <p:nvSpPr>
          <p:cNvPr id="4" name="TextBox 3"/>
          <p:cNvSpPr txBox="1"/>
          <p:nvPr/>
        </p:nvSpPr>
        <p:spPr>
          <a:xfrm>
            <a:off x="5933207" y="5962916"/>
            <a:ext cx="5525626" cy="276999"/>
          </a:xfrm>
          <a:prstGeom prst="rect">
            <a:avLst/>
          </a:prstGeom>
          <a:noFill/>
        </p:spPr>
        <p:txBody>
          <a:bodyPr wrap="square" rtlCol="0">
            <a:spAutoFit/>
          </a:bodyPr>
          <a:lstStyle/>
          <a:p>
            <a:r>
              <a:rPr lang="en-AU" sz="1200" i="1" dirty="0"/>
              <a:t>Australian Indigenous </a:t>
            </a:r>
            <a:r>
              <a:rPr lang="en-AU" sz="1200" i="1" dirty="0" err="1"/>
              <a:t>HealthInfoNet</a:t>
            </a:r>
            <a:r>
              <a:rPr lang="en-AU" sz="1200" i="1" dirty="0"/>
              <a:t>, </a:t>
            </a:r>
            <a:r>
              <a:rPr lang="en-AU" sz="1200" i="1" dirty="0" err="1"/>
              <a:t>Kurongkurl</a:t>
            </a:r>
            <a:r>
              <a:rPr lang="en-AU" sz="1200" i="1" dirty="0"/>
              <a:t> </a:t>
            </a:r>
            <a:r>
              <a:rPr lang="en-AU" sz="1200" i="1" dirty="0" err="1"/>
              <a:t>Katitjin</a:t>
            </a:r>
            <a:r>
              <a:rPr lang="en-AU" sz="1200" i="1" dirty="0"/>
              <a:t>, Edith Cowan </a:t>
            </a:r>
            <a:r>
              <a:rPr lang="en-AU" sz="1200" i="1" dirty="0" smtClean="0"/>
              <a:t>University, WA</a:t>
            </a:r>
            <a:endParaRPr lang="en-AU" sz="1200" i="1" dirty="0"/>
          </a:p>
        </p:txBody>
      </p:sp>
      <p:sp>
        <p:nvSpPr>
          <p:cNvPr id="10" name="Rounded Rectangle 9"/>
          <p:cNvSpPr/>
          <p:nvPr/>
        </p:nvSpPr>
        <p:spPr>
          <a:xfrm>
            <a:off x="832517" y="5074508"/>
            <a:ext cx="4804064" cy="888408"/>
          </a:xfrm>
          <a:prstGeom prst="roundRect">
            <a:avLst/>
          </a:prstGeom>
          <a:solidFill>
            <a:srgbClr val="DFE3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dirty="0">
                <a:solidFill>
                  <a:schemeClr val="tx1"/>
                </a:solidFill>
              </a:rPr>
              <a:t>For more info: </a:t>
            </a:r>
            <a:r>
              <a:rPr lang="en-US" sz="1600" dirty="0">
                <a:solidFill>
                  <a:schemeClr val="tx1"/>
                </a:solidFill>
                <a:hlinkClick r:id="rId4"/>
              </a:rPr>
              <a:t>Diabetes eye health: a guide for health care professionals</a:t>
            </a:r>
            <a:r>
              <a:rPr lang="en-US" sz="1600" dirty="0">
                <a:solidFill>
                  <a:schemeClr val="tx1"/>
                </a:solidFill>
              </a:rPr>
              <a:t> (International Diabetes Federation and The Fred Hollows Foundation, 2015</a:t>
            </a:r>
            <a:r>
              <a:rPr lang="en-US" sz="1600" dirty="0" smtClean="0">
                <a:solidFill>
                  <a:schemeClr val="tx1"/>
                </a:solidFill>
              </a:rPr>
              <a:t>)</a:t>
            </a:r>
            <a:endParaRPr lang="en-AU" sz="1600" dirty="0">
              <a:solidFill>
                <a:schemeClr val="tx1"/>
              </a:solidFill>
            </a:endParaRPr>
          </a:p>
        </p:txBody>
      </p:sp>
    </p:spTree>
    <p:extLst>
      <p:ext uri="{BB962C8B-B14F-4D97-AF65-F5344CB8AC3E}">
        <p14:creationId xmlns:p14="http://schemas.microsoft.com/office/powerpoint/2010/main" val="3840305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Who gets diabetic retinopathy?</a:t>
            </a:r>
            <a:endParaRPr lang="en-AU" dirty="0"/>
          </a:p>
        </p:txBody>
      </p:sp>
      <p:sp>
        <p:nvSpPr>
          <p:cNvPr id="8" name="Slide Number Placeholder 7"/>
          <p:cNvSpPr>
            <a:spLocks noGrp="1"/>
          </p:cNvSpPr>
          <p:nvPr>
            <p:ph type="sldNum" sz="quarter" idx="12"/>
          </p:nvPr>
        </p:nvSpPr>
        <p:spPr/>
        <p:txBody>
          <a:bodyPr/>
          <a:lstStyle/>
          <a:p>
            <a:fld id="{EFA7EBBD-EF14-47A1-90C2-6A0D43370DA5}" type="slidenum">
              <a:rPr lang="en-AU" smtClean="0"/>
              <a:pPr/>
              <a:t>11</a:t>
            </a:fld>
            <a:endParaRPr lang="en-AU"/>
          </a:p>
        </p:txBody>
      </p:sp>
      <p:sp>
        <p:nvSpPr>
          <p:cNvPr id="3" name="Content Placeholder 2"/>
          <p:cNvSpPr>
            <a:spLocks noGrp="1"/>
          </p:cNvSpPr>
          <p:nvPr>
            <p:ph idx="1"/>
          </p:nvPr>
        </p:nvSpPr>
        <p:spPr>
          <a:xfrm>
            <a:off x="838200" y="1583921"/>
            <a:ext cx="6967194" cy="3647956"/>
          </a:xfrm>
        </p:spPr>
        <p:txBody>
          <a:bodyPr>
            <a:normAutofit fontScale="92500"/>
          </a:bodyPr>
          <a:lstStyle/>
          <a:p>
            <a:r>
              <a:rPr lang="en-AU" dirty="0" smtClean="0"/>
              <a:t>All people with type 1 and type 2 diabetes are at risk of developing DR and the longer they have diabetes the greater the risk. </a:t>
            </a:r>
          </a:p>
          <a:p>
            <a:r>
              <a:rPr lang="en-AU" dirty="0" smtClean="0"/>
              <a:t>People with poorly controlled blood sugar, blood pressure and cholesterol levels are more likely to develop DR.</a:t>
            </a:r>
          </a:p>
          <a:p>
            <a:r>
              <a:rPr lang="en-AU" dirty="0" smtClean="0"/>
              <a:t>Aboriginal and Torres Strait Islander people are three times more likely to have diabetes, which puts them at greater risk of developing DR.</a:t>
            </a:r>
            <a:endParaRPr lang="en-AU" dirty="0"/>
          </a:p>
        </p:txBody>
      </p:sp>
      <p:sp>
        <p:nvSpPr>
          <p:cNvPr id="4" name="Oval 3"/>
          <p:cNvSpPr/>
          <p:nvPr/>
        </p:nvSpPr>
        <p:spPr>
          <a:xfrm rot="21040074">
            <a:off x="7773152" y="1756703"/>
            <a:ext cx="3804125" cy="3804125"/>
          </a:xfrm>
          <a:prstGeom prst="ellipse">
            <a:avLst/>
          </a:prstGeom>
          <a:solidFill>
            <a:srgbClr val="517EB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2000" b="1" dirty="0"/>
              <a:t>Aboriginal and Torres Strait Islander adults with diabetes are </a:t>
            </a:r>
            <a:endParaRPr lang="en-US" sz="2000" b="1" dirty="0" smtClean="0"/>
          </a:p>
          <a:p>
            <a:pPr algn="ctr"/>
            <a:r>
              <a:rPr lang="en-US" sz="5800" b="1" dirty="0" smtClean="0"/>
              <a:t>2x </a:t>
            </a:r>
          </a:p>
          <a:p>
            <a:pPr algn="ctr"/>
            <a:r>
              <a:rPr lang="en-US" sz="2000" b="1" dirty="0" smtClean="0"/>
              <a:t>as </a:t>
            </a:r>
            <a:r>
              <a:rPr lang="en-US" sz="2000" b="1" dirty="0"/>
              <a:t>likely to have vision impairment from DR as non-Indigenous adults with </a:t>
            </a:r>
            <a:r>
              <a:rPr lang="en-US" sz="2000" b="1" dirty="0" smtClean="0"/>
              <a:t>diabetes.</a:t>
            </a:r>
            <a:r>
              <a:rPr lang="en-US" sz="2000" b="1" baseline="30000" dirty="0" smtClean="0"/>
              <a:t>1</a:t>
            </a:r>
            <a:endParaRPr lang="en-AU" sz="2000" baseline="30000" dirty="0"/>
          </a:p>
        </p:txBody>
      </p:sp>
      <p:sp>
        <p:nvSpPr>
          <p:cNvPr id="5" name="TextBox 4"/>
          <p:cNvSpPr txBox="1"/>
          <p:nvPr/>
        </p:nvSpPr>
        <p:spPr>
          <a:xfrm>
            <a:off x="832517" y="5962504"/>
            <a:ext cx="10515600" cy="276999"/>
          </a:xfrm>
          <a:prstGeom prst="rect">
            <a:avLst/>
          </a:prstGeom>
          <a:noFill/>
        </p:spPr>
        <p:txBody>
          <a:bodyPr wrap="square" rtlCol="0">
            <a:spAutoFit/>
          </a:bodyPr>
          <a:lstStyle/>
          <a:p>
            <a:pPr lvl="0"/>
            <a:r>
              <a:rPr lang="en-US" sz="1200" dirty="0"/>
              <a:t>1. Based on crude figures for Indigenous adults aged 40 years and over and non-Indigenous adults aged 50 years and over</a:t>
            </a:r>
            <a:r>
              <a:rPr lang="en-US" sz="1200" dirty="0" smtClean="0"/>
              <a:t>.</a:t>
            </a:r>
            <a:endParaRPr lang="en-AU" sz="1200" dirty="0"/>
          </a:p>
        </p:txBody>
      </p:sp>
      <p:sp>
        <p:nvSpPr>
          <p:cNvPr id="6" name="Rounded Rectangle 5"/>
          <p:cNvSpPr/>
          <p:nvPr/>
        </p:nvSpPr>
        <p:spPr>
          <a:xfrm>
            <a:off x="930876" y="5231877"/>
            <a:ext cx="7101016" cy="527374"/>
          </a:xfrm>
          <a:prstGeom prst="roundRect">
            <a:avLst/>
          </a:prstGeom>
          <a:solidFill>
            <a:srgbClr val="DFE3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dirty="0">
                <a:solidFill>
                  <a:schemeClr val="tx1"/>
                </a:solidFill>
              </a:rPr>
              <a:t>For more stats: </a:t>
            </a:r>
            <a:r>
              <a:rPr lang="en-US" sz="1600" dirty="0">
                <a:solidFill>
                  <a:schemeClr val="tx1"/>
                </a:solidFill>
                <a:hlinkClick r:id="rId2"/>
              </a:rPr>
              <a:t>The National Eye Health Survey 2016 report</a:t>
            </a:r>
            <a:r>
              <a:rPr lang="en-US" sz="1600" dirty="0">
                <a:solidFill>
                  <a:schemeClr val="tx1"/>
                </a:solidFill>
              </a:rPr>
              <a:t> (Foreman, et al., 2016</a:t>
            </a:r>
            <a:r>
              <a:rPr lang="en-US" sz="1600" dirty="0" smtClean="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val="3589153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smtClean="0"/>
              <a:t>How to prevent vision loss from diabetic retinopathy</a:t>
            </a:r>
            <a:endParaRPr lang="en-AU" sz="3600" dirty="0"/>
          </a:p>
        </p:txBody>
      </p:sp>
      <p:sp>
        <p:nvSpPr>
          <p:cNvPr id="7" name="Slide Number Placeholder 6"/>
          <p:cNvSpPr>
            <a:spLocks noGrp="1"/>
          </p:cNvSpPr>
          <p:nvPr>
            <p:ph type="sldNum" sz="quarter" idx="12"/>
          </p:nvPr>
        </p:nvSpPr>
        <p:spPr/>
        <p:txBody>
          <a:bodyPr/>
          <a:lstStyle/>
          <a:p>
            <a:fld id="{EFA7EBBD-EF14-47A1-90C2-6A0D43370DA5}" type="slidenum">
              <a:rPr lang="en-AU" smtClean="0"/>
              <a:pPr/>
              <a:t>12</a:t>
            </a:fld>
            <a:endParaRPr lang="en-AU"/>
          </a:p>
        </p:txBody>
      </p:sp>
      <p:sp>
        <p:nvSpPr>
          <p:cNvPr id="3" name="Content Placeholder 2"/>
          <p:cNvSpPr>
            <a:spLocks noGrp="1"/>
          </p:cNvSpPr>
          <p:nvPr>
            <p:ph idx="1"/>
          </p:nvPr>
        </p:nvSpPr>
        <p:spPr>
          <a:xfrm>
            <a:off x="4922534" y="1583920"/>
            <a:ext cx="6431265" cy="4593043"/>
          </a:xfrm>
        </p:spPr>
        <p:txBody>
          <a:bodyPr/>
          <a:lstStyle/>
          <a:p>
            <a:r>
              <a:rPr lang="en-AU" dirty="0" smtClean="0"/>
              <a:t>Aboriginal and Torres Strait Islander people with diabetes need support to manage their diabetes and get yearly eye checks so that DR is detected early and treated at the right time. </a:t>
            </a:r>
          </a:p>
          <a:p>
            <a:endParaRPr lang="en-AU" dirty="0" smtClean="0"/>
          </a:p>
        </p:txBody>
      </p:sp>
      <p:sp>
        <p:nvSpPr>
          <p:cNvPr id="4" name="Oval 3"/>
          <p:cNvSpPr/>
          <p:nvPr/>
        </p:nvSpPr>
        <p:spPr>
          <a:xfrm rot="468362">
            <a:off x="877697" y="1697374"/>
            <a:ext cx="3804125" cy="3804125"/>
          </a:xfrm>
          <a:prstGeom prst="ellipse">
            <a:avLst/>
          </a:prstGeom>
          <a:solidFill>
            <a:srgbClr val="E67923"/>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2000" b="1" dirty="0" smtClean="0"/>
              <a:t>Up to</a:t>
            </a:r>
          </a:p>
          <a:p>
            <a:pPr algn="ctr"/>
            <a:r>
              <a:rPr lang="en-US" sz="9600" b="1" dirty="0" smtClean="0"/>
              <a:t>98%</a:t>
            </a:r>
          </a:p>
          <a:p>
            <a:pPr algn="ctr"/>
            <a:r>
              <a:rPr lang="en-US" sz="2000" b="1" dirty="0" smtClean="0"/>
              <a:t>of </a:t>
            </a:r>
            <a:r>
              <a:rPr lang="en-US" sz="2000" b="1" dirty="0"/>
              <a:t>severe vision loss from DR can be prevented by detecting DR early and treating it at the right </a:t>
            </a:r>
            <a:r>
              <a:rPr lang="en-US" sz="2000" b="1" dirty="0" smtClean="0"/>
              <a:t>time.</a:t>
            </a:r>
            <a:r>
              <a:rPr lang="en-US" sz="2000" b="1" baseline="30000" dirty="0" smtClean="0"/>
              <a:t>2</a:t>
            </a:r>
            <a:endParaRPr lang="en-AU" sz="2000" baseline="30000" dirty="0"/>
          </a:p>
        </p:txBody>
      </p:sp>
      <p:sp>
        <p:nvSpPr>
          <p:cNvPr id="5" name="TextBox 4"/>
          <p:cNvSpPr txBox="1"/>
          <p:nvPr/>
        </p:nvSpPr>
        <p:spPr>
          <a:xfrm>
            <a:off x="832517" y="5742212"/>
            <a:ext cx="10569028" cy="461665"/>
          </a:xfrm>
          <a:prstGeom prst="rect">
            <a:avLst/>
          </a:prstGeom>
          <a:noFill/>
        </p:spPr>
        <p:txBody>
          <a:bodyPr wrap="square" rtlCol="0">
            <a:spAutoFit/>
          </a:bodyPr>
          <a:lstStyle/>
          <a:p>
            <a:r>
              <a:rPr lang="en-AU" sz="1200" dirty="0"/>
              <a:t>2. Taylor HR, National Indigenous Eye Health Survey Team (2009) </a:t>
            </a:r>
            <a:r>
              <a:rPr lang="en-AU" sz="1200" i="1" dirty="0">
                <a:hlinkClick r:id="rId2"/>
              </a:rPr>
              <a:t>National Indigenous eye health survey: </a:t>
            </a:r>
            <a:r>
              <a:rPr lang="en-AU" sz="1200" i="1" dirty="0" err="1">
                <a:hlinkClick r:id="rId2"/>
              </a:rPr>
              <a:t>minum</a:t>
            </a:r>
            <a:r>
              <a:rPr lang="en-AU" sz="1200" i="1" dirty="0">
                <a:hlinkClick r:id="rId2"/>
              </a:rPr>
              <a:t> </a:t>
            </a:r>
            <a:r>
              <a:rPr lang="en-AU" sz="1200" i="1" dirty="0" err="1">
                <a:hlinkClick r:id="rId2"/>
              </a:rPr>
              <a:t>barreng</a:t>
            </a:r>
            <a:r>
              <a:rPr lang="en-AU" sz="1200" i="1" dirty="0">
                <a:hlinkClick r:id="rId2"/>
              </a:rPr>
              <a:t> (tracking eyes): summary report</a:t>
            </a:r>
            <a:r>
              <a:rPr lang="en-AU" sz="1200" i="1" dirty="0"/>
              <a:t>. </a:t>
            </a:r>
            <a:r>
              <a:rPr lang="en-AU" sz="1200" dirty="0"/>
              <a:t>Melbourne: Indigenous Eye Health Unit, The University of </a:t>
            </a:r>
            <a:r>
              <a:rPr lang="en-AU" sz="1200" dirty="0" smtClean="0"/>
              <a:t>Melbourne</a:t>
            </a:r>
            <a:endParaRPr lang="en-AU" sz="1200" dirty="0"/>
          </a:p>
        </p:txBody>
      </p:sp>
    </p:spTree>
    <p:extLst>
      <p:ext uri="{BB962C8B-B14F-4D97-AF65-F5344CB8AC3E}">
        <p14:creationId xmlns:p14="http://schemas.microsoft.com/office/powerpoint/2010/main" val="1400185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smtClean="0"/>
              <a:t>How to prevent vision loss from diabetic retinopathy</a:t>
            </a:r>
            <a:endParaRPr lang="en-AU" sz="3600" dirty="0"/>
          </a:p>
        </p:txBody>
      </p:sp>
      <p:sp>
        <p:nvSpPr>
          <p:cNvPr id="14" name="Slide Number Placeholder 13"/>
          <p:cNvSpPr>
            <a:spLocks noGrp="1"/>
          </p:cNvSpPr>
          <p:nvPr>
            <p:ph type="sldNum" sz="quarter" idx="12"/>
          </p:nvPr>
        </p:nvSpPr>
        <p:spPr/>
        <p:txBody>
          <a:bodyPr/>
          <a:lstStyle/>
          <a:p>
            <a:fld id="{EFA7EBBD-EF14-47A1-90C2-6A0D43370DA5}" type="slidenum">
              <a:rPr lang="en-AU" smtClean="0"/>
              <a:pPr/>
              <a:t>13</a:t>
            </a:fld>
            <a:endParaRPr lang="en-AU"/>
          </a:p>
        </p:txBody>
      </p:sp>
      <p:sp>
        <p:nvSpPr>
          <p:cNvPr id="3" name="Content Placeholder 2"/>
          <p:cNvSpPr>
            <a:spLocks noGrp="1"/>
          </p:cNvSpPr>
          <p:nvPr>
            <p:ph idx="1"/>
          </p:nvPr>
        </p:nvSpPr>
        <p:spPr>
          <a:xfrm>
            <a:off x="838200" y="1583921"/>
            <a:ext cx="6564647" cy="3855346"/>
          </a:xfrm>
        </p:spPr>
        <p:txBody>
          <a:bodyPr>
            <a:normAutofit lnSpcReduction="10000"/>
          </a:bodyPr>
          <a:lstStyle/>
          <a:p>
            <a:r>
              <a:rPr lang="en-AU" dirty="0" smtClean="0"/>
              <a:t>People with diabetes need:</a:t>
            </a:r>
          </a:p>
          <a:p>
            <a:pPr lvl="1"/>
            <a:r>
              <a:rPr lang="en-AU" dirty="0" smtClean="0"/>
              <a:t>education and lifestyle advice to encourage healthy eating habits and regular exercise</a:t>
            </a:r>
          </a:p>
          <a:p>
            <a:pPr lvl="1"/>
            <a:r>
              <a:rPr lang="en-AU" dirty="0" smtClean="0"/>
              <a:t>an eye check when diabetes is diagnosed and regular eye checks afterwards</a:t>
            </a:r>
          </a:p>
          <a:p>
            <a:pPr lvl="1"/>
            <a:r>
              <a:rPr lang="en-AU" dirty="0" smtClean="0"/>
              <a:t>medication, if prescribed by a medical practitioner, to control blood sugar, blood pressure and blood cholesterol levels </a:t>
            </a:r>
          </a:p>
          <a:p>
            <a:pPr lvl="1"/>
            <a:r>
              <a:rPr lang="en-AU" dirty="0" smtClean="0"/>
              <a:t>early detection of DR and treatment at the right time. </a:t>
            </a:r>
          </a:p>
          <a:p>
            <a:r>
              <a:rPr lang="en-AU" dirty="0" smtClean="0"/>
              <a:t>Communities need education about DR. </a:t>
            </a:r>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3664" y="3607119"/>
            <a:ext cx="1352550" cy="13525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712" y="1808668"/>
            <a:ext cx="1352550" cy="13525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8638" y="1766528"/>
            <a:ext cx="1352550" cy="13525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8638" y="3607119"/>
            <a:ext cx="1352550" cy="1352550"/>
          </a:xfrm>
          <a:prstGeom prst="rect">
            <a:avLst/>
          </a:prstGeom>
        </p:spPr>
      </p:pic>
      <p:sp>
        <p:nvSpPr>
          <p:cNvPr id="8" name="TextBox 7"/>
          <p:cNvSpPr txBox="1"/>
          <p:nvPr/>
        </p:nvSpPr>
        <p:spPr>
          <a:xfrm>
            <a:off x="7498638" y="3166574"/>
            <a:ext cx="1435396" cy="307777"/>
          </a:xfrm>
          <a:prstGeom prst="rect">
            <a:avLst/>
          </a:prstGeom>
          <a:noFill/>
        </p:spPr>
        <p:txBody>
          <a:bodyPr wrap="square" rtlCol="0">
            <a:spAutoFit/>
          </a:bodyPr>
          <a:lstStyle/>
          <a:p>
            <a:pPr algn="ctr"/>
            <a:r>
              <a:rPr lang="en-US" sz="1400" b="1" dirty="0" smtClean="0">
                <a:solidFill>
                  <a:srgbClr val="BABA1A"/>
                </a:solidFill>
              </a:rPr>
              <a:t>healthy eating</a:t>
            </a:r>
            <a:endParaRPr lang="en-AU" sz="1400" b="1" dirty="0">
              <a:solidFill>
                <a:srgbClr val="BABA1A"/>
              </a:solidFill>
            </a:endParaRPr>
          </a:p>
        </p:txBody>
      </p:sp>
      <p:sp>
        <p:nvSpPr>
          <p:cNvPr id="9" name="TextBox 8"/>
          <p:cNvSpPr txBox="1"/>
          <p:nvPr/>
        </p:nvSpPr>
        <p:spPr>
          <a:xfrm>
            <a:off x="9693664" y="3191578"/>
            <a:ext cx="1435396" cy="307777"/>
          </a:xfrm>
          <a:prstGeom prst="rect">
            <a:avLst/>
          </a:prstGeom>
          <a:noFill/>
        </p:spPr>
        <p:txBody>
          <a:bodyPr wrap="square" rtlCol="0">
            <a:spAutoFit/>
          </a:bodyPr>
          <a:lstStyle/>
          <a:p>
            <a:pPr algn="ctr"/>
            <a:r>
              <a:rPr lang="en-US" sz="1400" b="1" dirty="0" smtClean="0">
                <a:solidFill>
                  <a:srgbClr val="E67923"/>
                </a:solidFill>
              </a:rPr>
              <a:t>regular exercise</a:t>
            </a:r>
            <a:endParaRPr lang="en-AU" sz="1400" b="1" dirty="0">
              <a:solidFill>
                <a:srgbClr val="E67923"/>
              </a:solidFill>
            </a:endParaRPr>
          </a:p>
        </p:txBody>
      </p:sp>
      <p:sp>
        <p:nvSpPr>
          <p:cNvPr id="10" name="TextBox 9"/>
          <p:cNvSpPr txBox="1"/>
          <p:nvPr/>
        </p:nvSpPr>
        <p:spPr>
          <a:xfrm>
            <a:off x="7315200" y="4980916"/>
            <a:ext cx="1954200" cy="307777"/>
          </a:xfrm>
          <a:prstGeom prst="rect">
            <a:avLst/>
          </a:prstGeom>
          <a:noFill/>
        </p:spPr>
        <p:txBody>
          <a:bodyPr wrap="square" rtlCol="0">
            <a:spAutoFit/>
          </a:bodyPr>
          <a:lstStyle/>
          <a:p>
            <a:pPr algn="ctr"/>
            <a:r>
              <a:rPr lang="en-US" sz="1400" b="1" dirty="0" smtClean="0">
                <a:solidFill>
                  <a:srgbClr val="517EB0"/>
                </a:solidFill>
              </a:rPr>
              <a:t>prescribed medication</a:t>
            </a:r>
            <a:endParaRPr lang="en-AU" sz="1400" b="1" dirty="0">
              <a:solidFill>
                <a:srgbClr val="517EB0"/>
              </a:solidFill>
            </a:endParaRPr>
          </a:p>
        </p:txBody>
      </p:sp>
      <p:sp>
        <p:nvSpPr>
          <p:cNvPr id="11" name="TextBox 10"/>
          <p:cNvSpPr txBox="1"/>
          <p:nvPr/>
        </p:nvSpPr>
        <p:spPr>
          <a:xfrm>
            <a:off x="9365191" y="4980916"/>
            <a:ext cx="1982926" cy="307777"/>
          </a:xfrm>
          <a:prstGeom prst="rect">
            <a:avLst/>
          </a:prstGeom>
          <a:noFill/>
        </p:spPr>
        <p:txBody>
          <a:bodyPr wrap="square" rtlCol="0">
            <a:spAutoFit/>
          </a:bodyPr>
          <a:lstStyle/>
          <a:p>
            <a:pPr algn="ctr"/>
            <a:r>
              <a:rPr lang="en-US" sz="1400" b="1" dirty="0" smtClean="0">
                <a:solidFill>
                  <a:srgbClr val="BABA1A"/>
                </a:solidFill>
              </a:rPr>
              <a:t>regular eye checks</a:t>
            </a:r>
            <a:endParaRPr lang="en-AU" sz="1400" b="1" dirty="0">
              <a:solidFill>
                <a:srgbClr val="BABA1A"/>
              </a:solidFill>
            </a:endParaRPr>
          </a:p>
        </p:txBody>
      </p:sp>
      <p:sp>
        <p:nvSpPr>
          <p:cNvPr id="13" name="Rounded Rectangle 12"/>
          <p:cNvSpPr/>
          <p:nvPr/>
        </p:nvSpPr>
        <p:spPr>
          <a:xfrm>
            <a:off x="954359" y="5472256"/>
            <a:ext cx="6719059" cy="628327"/>
          </a:xfrm>
          <a:prstGeom prst="roundRect">
            <a:avLst/>
          </a:prstGeom>
          <a:solidFill>
            <a:srgbClr val="DFE3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For more info: </a:t>
            </a:r>
            <a:r>
              <a:rPr lang="en-US" sz="1600" dirty="0">
                <a:solidFill>
                  <a:schemeClr val="tx1"/>
                </a:solidFill>
                <a:hlinkClick r:id="rId6"/>
              </a:rPr>
              <a:t>Diabetes eye health: a guide for health care professionals</a:t>
            </a:r>
            <a:r>
              <a:rPr lang="en-US" sz="1600" dirty="0">
                <a:solidFill>
                  <a:schemeClr val="tx1"/>
                </a:solidFill>
              </a:rPr>
              <a:t> (International Diabetes Federation and The Fred Hollows Foundation, 2015</a:t>
            </a:r>
            <a:r>
              <a:rPr lang="en-US" sz="1600" dirty="0" smtClean="0">
                <a:solidFill>
                  <a:schemeClr val="tx1"/>
                </a:solidFill>
              </a:rPr>
              <a:t>)</a:t>
            </a:r>
            <a:endParaRPr lang="en-AU" sz="1600" dirty="0">
              <a:solidFill>
                <a:schemeClr val="tx1"/>
              </a:solidFill>
            </a:endParaRPr>
          </a:p>
        </p:txBody>
      </p:sp>
    </p:spTree>
    <p:extLst>
      <p:ext uri="{BB962C8B-B14F-4D97-AF65-F5344CB8AC3E}">
        <p14:creationId xmlns:p14="http://schemas.microsoft.com/office/powerpoint/2010/main" val="3803290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How to detect diabetic retinopathy</a:t>
            </a:r>
            <a:endParaRPr lang="en-AU" dirty="0"/>
          </a:p>
        </p:txBody>
      </p:sp>
      <p:sp>
        <p:nvSpPr>
          <p:cNvPr id="6" name="Slide Number Placeholder 5"/>
          <p:cNvSpPr>
            <a:spLocks noGrp="1"/>
          </p:cNvSpPr>
          <p:nvPr>
            <p:ph type="sldNum" sz="quarter" idx="12"/>
          </p:nvPr>
        </p:nvSpPr>
        <p:spPr/>
        <p:txBody>
          <a:bodyPr/>
          <a:lstStyle/>
          <a:p>
            <a:fld id="{EFA7EBBD-EF14-47A1-90C2-6A0D43370DA5}" type="slidenum">
              <a:rPr lang="en-AU" smtClean="0"/>
              <a:pPr/>
              <a:t>14</a:t>
            </a:fld>
            <a:endParaRPr lang="en-AU"/>
          </a:p>
        </p:txBody>
      </p:sp>
      <p:sp>
        <p:nvSpPr>
          <p:cNvPr id="3" name="Content Placeholder 2"/>
          <p:cNvSpPr>
            <a:spLocks noGrp="1"/>
          </p:cNvSpPr>
          <p:nvPr>
            <p:ph idx="1"/>
          </p:nvPr>
        </p:nvSpPr>
        <p:spPr>
          <a:xfrm>
            <a:off x="838200" y="1583920"/>
            <a:ext cx="7174584" cy="4593043"/>
          </a:xfrm>
        </p:spPr>
        <p:txBody>
          <a:bodyPr>
            <a:normAutofit lnSpcReduction="10000"/>
          </a:bodyPr>
          <a:lstStyle/>
          <a:p>
            <a:r>
              <a:rPr lang="en-AU" dirty="0" smtClean="0">
                <a:hlinkClick r:id="rId2"/>
              </a:rPr>
              <a:t>NHMRC guidelines</a:t>
            </a:r>
            <a:r>
              <a:rPr lang="en-AU" dirty="0" smtClean="0"/>
              <a:t> recommend that Aboriginal and Torres Strait Islander people with diabetes have an eye check every year (eye checks for non-Indigenous people are recommended every two years). </a:t>
            </a:r>
          </a:p>
          <a:p>
            <a:pPr lvl="0"/>
            <a:r>
              <a:rPr lang="en-AU" dirty="0" smtClean="0"/>
              <a:t>There are no symptoms in the early stages of DR, so regular eye checks are needed for detection before it progresses to a stage when serious vision loss and blindness can occur. </a:t>
            </a:r>
          </a:p>
          <a:p>
            <a:r>
              <a:rPr lang="en-AU" dirty="0" smtClean="0"/>
              <a:t>As DR progresses and damage to the retina increases, people may need to have their eyes checked more often.  </a:t>
            </a:r>
            <a:endParaRPr lang="en-AU" dirty="0"/>
          </a:p>
        </p:txBody>
      </p:sp>
      <p:sp>
        <p:nvSpPr>
          <p:cNvPr id="4" name="Oval 3"/>
          <p:cNvSpPr/>
          <p:nvPr/>
        </p:nvSpPr>
        <p:spPr>
          <a:xfrm rot="379155">
            <a:off x="8267713" y="1976576"/>
            <a:ext cx="3340233" cy="3340233"/>
          </a:xfrm>
          <a:prstGeom prst="ellipse">
            <a:avLst/>
          </a:prstGeom>
          <a:solidFill>
            <a:srgbClr val="BABA1A"/>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lstStyle/>
          <a:p>
            <a:pPr algn="ctr"/>
            <a:r>
              <a:rPr lang="en-US" sz="2800" b="1" dirty="0"/>
              <a:t>Yearly eye checks are needed for early detection of DR</a:t>
            </a:r>
            <a:endParaRPr lang="en-AU" dirty="0" smtClean="0"/>
          </a:p>
        </p:txBody>
      </p:sp>
    </p:spTree>
    <p:extLst>
      <p:ext uri="{BB962C8B-B14F-4D97-AF65-F5344CB8AC3E}">
        <p14:creationId xmlns:p14="http://schemas.microsoft.com/office/powerpoint/2010/main" val="1852569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7441893" y="1667765"/>
            <a:ext cx="5372100" cy="4275835"/>
          </a:xfrm>
          <a:prstGeom prst="roundRect">
            <a:avLst>
              <a:gd name="adj" fmla="val 3766"/>
            </a:avLst>
          </a:prstGeom>
          <a:solidFill>
            <a:srgbClr val="517E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smtClean="0"/>
              <a:t>How to detect diabetic retinopathy</a:t>
            </a:r>
            <a:endParaRPr lang="en-AU" dirty="0"/>
          </a:p>
        </p:txBody>
      </p:sp>
      <p:sp>
        <p:nvSpPr>
          <p:cNvPr id="10" name="Slide Number Placeholder 9"/>
          <p:cNvSpPr>
            <a:spLocks noGrp="1"/>
          </p:cNvSpPr>
          <p:nvPr>
            <p:ph type="sldNum" sz="quarter" idx="12"/>
          </p:nvPr>
        </p:nvSpPr>
        <p:spPr/>
        <p:txBody>
          <a:bodyPr/>
          <a:lstStyle/>
          <a:p>
            <a:fld id="{EFA7EBBD-EF14-47A1-90C2-6A0D43370DA5}" type="slidenum">
              <a:rPr lang="en-AU" smtClean="0"/>
              <a:pPr/>
              <a:t>15</a:t>
            </a:fld>
            <a:endParaRPr lang="en-AU"/>
          </a:p>
        </p:txBody>
      </p:sp>
      <p:sp>
        <p:nvSpPr>
          <p:cNvPr id="3" name="Content Placeholder 2"/>
          <p:cNvSpPr>
            <a:spLocks noGrp="1"/>
          </p:cNvSpPr>
          <p:nvPr>
            <p:ph idx="1"/>
          </p:nvPr>
        </p:nvSpPr>
        <p:spPr>
          <a:xfrm>
            <a:off x="838200" y="1583920"/>
            <a:ext cx="6603693" cy="4593043"/>
          </a:xfrm>
        </p:spPr>
        <p:txBody>
          <a:bodyPr/>
          <a:lstStyle/>
          <a:p>
            <a:pPr lvl="0"/>
            <a:r>
              <a:rPr lang="en-AU" dirty="0" smtClean="0"/>
              <a:t>Retinal examinations can be carried out by a health worker, nurse or doctor in a primary health care setting if there is a special digital camera available that takes photographs of the retina.</a:t>
            </a:r>
          </a:p>
          <a:p>
            <a:pPr lvl="0"/>
            <a:r>
              <a:rPr lang="en-AU" dirty="0" smtClean="0"/>
              <a:t>Retinal examinations can also be carried out by eye specialists (optometrists or ophthalmologists) using </a:t>
            </a:r>
            <a:r>
              <a:rPr lang="en-AU" dirty="0" smtClean="0"/>
              <a:t>a digital camera, </a:t>
            </a:r>
            <a:r>
              <a:rPr lang="en-AU" dirty="0" smtClean="0"/>
              <a:t>ophthalmoscope or slit-lamp.</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4712" y="2791791"/>
            <a:ext cx="1793661" cy="1458844"/>
          </a:xfrm>
          <a:prstGeom prst="roundRect">
            <a:avLst>
              <a:gd name="adj" fmla="val 8594"/>
            </a:avLst>
          </a:prstGeom>
          <a:solidFill>
            <a:srgbClr val="FFFFFF">
              <a:shade val="85000"/>
            </a:srgbClr>
          </a:solidFill>
          <a:ln w="28575">
            <a:solidFill>
              <a:schemeClr val="bg1"/>
            </a:solidFill>
          </a:ln>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4251" y="4006792"/>
            <a:ext cx="1793661" cy="1458844"/>
          </a:xfrm>
          <a:prstGeom prst="roundRect">
            <a:avLst>
              <a:gd name="adj" fmla="val 8594"/>
            </a:avLst>
          </a:prstGeom>
          <a:solidFill>
            <a:srgbClr val="FFFFFF">
              <a:shade val="85000"/>
            </a:srgbClr>
          </a:solidFill>
          <a:ln w="28575">
            <a:solidFill>
              <a:schemeClr val="bg1"/>
            </a:solidFill>
          </a:ln>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4251" y="2062266"/>
            <a:ext cx="1793661" cy="1458844"/>
          </a:xfrm>
          <a:prstGeom prst="roundRect">
            <a:avLst>
              <a:gd name="adj" fmla="val 8594"/>
            </a:avLst>
          </a:prstGeom>
          <a:solidFill>
            <a:srgbClr val="FFFFFF">
              <a:shade val="85000"/>
            </a:srgbClr>
          </a:solidFill>
          <a:ln w="28575">
            <a:solidFill>
              <a:schemeClr val="bg1"/>
            </a:solidFill>
          </a:ln>
          <a:effectLst/>
        </p:spPr>
      </p:pic>
      <p:sp>
        <p:nvSpPr>
          <p:cNvPr id="12" name="TextBox 11"/>
          <p:cNvSpPr txBox="1"/>
          <p:nvPr/>
        </p:nvSpPr>
        <p:spPr>
          <a:xfrm>
            <a:off x="7524755" y="1646191"/>
            <a:ext cx="2267193" cy="400110"/>
          </a:xfrm>
          <a:prstGeom prst="rect">
            <a:avLst/>
          </a:prstGeom>
          <a:noFill/>
        </p:spPr>
        <p:txBody>
          <a:bodyPr wrap="square" rtlCol="0">
            <a:spAutoFit/>
          </a:bodyPr>
          <a:lstStyle/>
          <a:p>
            <a:r>
              <a:rPr lang="en-US" sz="2000" i="1" dirty="0" smtClean="0">
                <a:solidFill>
                  <a:schemeClr val="bg1"/>
                </a:solidFill>
              </a:rPr>
              <a:t>Images of the retina</a:t>
            </a:r>
            <a:endParaRPr lang="en-AU" sz="2000" i="1" dirty="0">
              <a:solidFill>
                <a:schemeClr val="bg1"/>
              </a:solidFill>
            </a:endParaRPr>
          </a:p>
        </p:txBody>
      </p:sp>
      <p:sp>
        <p:nvSpPr>
          <p:cNvPr id="13" name="TextBox 12"/>
          <p:cNvSpPr txBox="1"/>
          <p:nvPr/>
        </p:nvSpPr>
        <p:spPr>
          <a:xfrm>
            <a:off x="7625491" y="3498908"/>
            <a:ext cx="2267193" cy="400110"/>
          </a:xfrm>
          <a:prstGeom prst="rect">
            <a:avLst/>
          </a:prstGeom>
          <a:noFill/>
        </p:spPr>
        <p:txBody>
          <a:bodyPr wrap="square" rtlCol="0">
            <a:spAutoFit/>
          </a:bodyPr>
          <a:lstStyle/>
          <a:p>
            <a:r>
              <a:rPr lang="en-US" sz="2000" i="1" dirty="0" smtClean="0">
                <a:solidFill>
                  <a:schemeClr val="bg1"/>
                </a:solidFill>
              </a:rPr>
              <a:t>Normal</a:t>
            </a:r>
            <a:endParaRPr lang="en-AU" sz="2000" i="1" dirty="0">
              <a:solidFill>
                <a:schemeClr val="bg1"/>
              </a:solidFill>
            </a:endParaRPr>
          </a:p>
        </p:txBody>
      </p:sp>
      <p:sp>
        <p:nvSpPr>
          <p:cNvPr id="14" name="TextBox 13"/>
          <p:cNvSpPr txBox="1"/>
          <p:nvPr/>
        </p:nvSpPr>
        <p:spPr>
          <a:xfrm>
            <a:off x="9773883" y="4250849"/>
            <a:ext cx="2060859" cy="400110"/>
          </a:xfrm>
          <a:prstGeom prst="rect">
            <a:avLst/>
          </a:prstGeom>
          <a:noFill/>
        </p:spPr>
        <p:txBody>
          <a:bodyPr wrap="square" rtlCol="0">
            <a:spAutoFit/>
          </a:bodyPr>
          <a:lstStyle/>
          <a:p>
            <a:r>
              <a:rPr lang="en-US" sz="2000" i="1" dirty="0" smtClean="0">
                <a:solidFill>
                  <a:schemeClr val="bg1"/>
                </a:solidFill>
              </a:rPr>
              <a:t>Abnormal</a:t>
            </a:r>
            <a:endParaRPr lang="en-AU" sz="2000" i="1" dirty="0">
              <a:solidFill>
                <a:schemeClr val="bg1"/>
              </a:solidFill>
            </a:endParaRPr>
          </a:p>
        </p:txBody>
      </p:sp>
      <p:sp>
        <p:nvSpPr>
          <p:cNvPr id="15" name="TextBox 14"/>
          <p:cNvSpPr txBox="1"/>
          <p:nvPr/>
        </p:nvSpPr>
        <p:spPr>
          <a:xfrm>
            <a:off x="7625491" y="5464627"/>
            <a:ext cx="2267193" cy="400110"/>
          </a:xfrm>
          <a:prstGeom prst="rect">
            <a:avLst/>
          </a:prstGeom>
          <a:noFill/>
        </p:spPr>
        <p:txBody>
          <a:bodyPr wrap="square" rtlCol="0">
            <a:spAutoFit/>
          </a:bodyPr>
          <a:lstStyle/>
          <a:p>
            <a:r>
              <a:rPr lang="en-US" sz="2000" i="1" dirty="0" smtClean="0">
                <a:solidFill>
                  <a:schemeClr val="bg1"/>
                </a:solidFill>
              </a:rPr>
              <a:t>Sight-threatening</a:t>
            </a:r>
            <a:endParaRPr lang="en-AU" sz="2000" i="1" dirty="0">
              <a:solidFill>
                <a:schemeClr val="bg1"/>
              </a:solidFill>
            </a:endParaRPr>
          </a:p>
        </p:txBody>
      </p:sp>
      <p:sp>
        <p:nvSpPr>
          <p:cNvPr id="4" name="TextBox 3"/>
          <p:cNvSpPr txBox="1"/>
          <p:nvPr/>
        </p:nvSpPr>
        <p:spPr>
          <a:xfrm>
            <a:off x="9541619" y="5980262"/>
            <a:ext cx="2088859" cy="276999"/>
          </a:xfrm>
          <a:prstGeom prst="rect">
            <a:avLst/>
          </a:prstGeom>
          <a:noFill/>
        </p:spPr>
        <p:txBody>
          <a:bodyPr wrap="square" rtlCol="0">
            <a:spAutoFit/>
          </a:bodyPr>
          <a:lstStyle/>
          <a:p>
            <a:r>
              <a:rPr lang="en-AU" sz="1200" dirty="0" smtClean="0"/>
              <a:t>Source: </a:t>
            </a:r>
            <a:r>
              <a:rPr lang="en-AU" sz="1200" dirty="0" smtClean="0">
                <a:hlinkClick r:id="rId5"/>
              </a:rPr>
              <a:t>Indigenous Eye Health</a:t>
            </a:r>
            <a:endParaRPr lang="en-AU" sz="1200" dirty="0"/>
          </a:p>
        </p:txBody>
      </p:sp>
      <p:sp>
        <p:nvSpPr>
          <p:cNvPr id="8" name="Rounded Rectangle 7"/>
          <p:cNvSpPr/>
          <p:nvPr/>
        </p:nvSpPr>
        <p:spPr>
          <a:xfrm>
            <a:off x="832517" y="5464627"/>
            <a:ext cx="6449127" cy="610024"/>
          </a:xfrm>
          <a:prstGeom prst="roundRect">
            <a:avLst/>
          </a:prstGeom>
          <a:solidFill>
            <a:srgbClr val="DFE3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For info about DR screening: </a:t>
            </a:r>
            <a:r>
              <a:rPr lang="en-US" sz="1600" dirty="0">
                <a:solidFill>
                  <a:schemeClr val="tx1"/>
                </a:solidFill>
                <a:hlinkClick r:id="rId6"/>
              </a:rPr>
              <a:t>Check Today, See Tomorrow: diabetic retinopathy screening card</a:t>
            </a:r>
            <a:r>
              <a:rPr lang="en-US" sz="1600" dirty="0">
                <a:solidFill>
                  <a:schemeClr val="tx1"/>
                </a:solidFill>
              </a:rPr>
              <a:t> (Indigenous Eye Health Unit, 2015</a:t>
            </a:r>
            <a:r>
              <a:rPr lang="en-US" sz="1600" dirty="0" smtClean="0">
                <a:solidFill>
                  <a:schemeClr val="tx1"/>
                </a:solidFill>
              </a:rPr>
              <a:t>)</a:t>
            </a:r>
            <a:endParaRPr lang="en-AU" sz="1600" dirty="0">
              <a:solidFill>
                <a:schemeClr val="tx1"/>
              </a:solidFill>
            </a:endParaRPr>
          </a:p>
        </p:txBody>
      </p:sp>
    </p:spTree>
    <p:extLst>
      <p:ext uri="{BB962C8B-B14F-4D97-AF65-F5344CB8AC3E}">
        <p14:creationId xmlns:p14="http://schemas.microsoft.com/office/powerpoint/2010/main" val="725582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How to treat diabetic retinopathy</a:t>
            </a:r>
            <a:endParaRPr lang="en-AU" dirty="0"/>
          </a:p>
        </p:txBody>
      </p:sp>
      <p:sp>
        <p:nvSpPr>
          <p:cNvPr id="7" name="Slide Number Placeholder 6"/>
          <p:cNvSpPr>
            <a:spLocks noGrp="1"/>
          </p:cNvSpPr>
          <p:nvPr>
            <p:ph type="sldNum" sz="quarter" idx="12"/>
          </p:nvPr>
        </p:nvSpPr>
        <p:spPr/>
        <p:txBody>
          <a:bodyPr/>
          <a:lstStyle/>
          <a:p>
            <a:fld id="{EFA7EBBD-EF14-47A1-90C2-6A0D43370DA5}" type="slidenum">
              <a:rPr lang="en-AU" smtClean="0"/>
              <a:pPr/>
              <a:t>16</a:t>
            </a:fld>
            <a:endParaRPr lang="en-AU"/>
          </a:p>
        </p:txBody>
      </p:sp>
      <p:sp>
        <p:nvSpPr>
          <p:cNvPr id="3" name="Content Placeholder 2"/>
          <p:cNvSpPr>
            <a:spLocks noGrp="1"/>
          </p:cNvSpPr>
          <p:nvPr>
            <p:ph idx="1"/>
          </p:nvPr>
        </p:nvSpPr>
        <p:spPr>
          <a:xfrm>
            <a:off x="838200" y="1583920"/>
            <a:ext cx="5407478" cy="4593043"/>
          </a:xfrm>
        </p:spPr>
        <p:txBody>
          <a:bodyPr>
            <a:normAutofit fontScale="92500" lnSpcReduction="20000"/>
          </a:bodyPr>
          <a:lstStyle/>
          <a:p>
            <a:r>
              <a:rPr lang="en-US" dirty="0" smtClean="0"/>
              <a:t>At all stages of DR, people need to manage their diabetes and get regular eye checks. </a:t>
            </a:r>
            <a:endParaRPr lang="en-AU" dirty="0" smtClean="0"/>
          </a:p>
          <a:p>
            <a:pPr lvl="0"/>
            <a:r>
              <a:rPr lang="en-AU" dirty="0" smtClean="0"/>
              <a:t>During the early stages of DR, no treatment is needed unless diabetic macular oedema occurs.</a:t>
            </a:r>
          </a:p>
          <a:p>
            <a:pPr lvl="0"/>
            <a:r>
              <a:rPr lang="en-AU" dirty="0" smtClean="0"/>
              <a:t>Laser treatment (photocoagulation) is the main form of treatment when DR progresses.</a:t>
            </a:r>
          </a:p>
          <a:p>
            <a:pPr lvl="0"/>
            <a:r>
              <a:rPr lang="en-AU" dirty="0" smtClean="0"/>
              <a:t>If a person has already lost sight from DR, laser treatment will only help to maintain the sight that is left—it cannot restore lost sight.</a:t>
            </a:r>
          </a:p>
        </p:txBody>
      </p:sp>
      <p:sp>
        <p:nvSpPr>
          <p:cNvPr id="5" name="Rounded Rectangle 4"/>
          <p:cNvSpPr/>
          <p:nvPr/>
        </p:nvSpPr>
        <p:spPr>
          <a:xfrm>
            <a:off x="6245678" y="1645005"/>
            <a:ext cx="5548003" cy="4229051"/>
          </a:xfrm>
          <a:prstGeom prst="roundRect">
            <a:avLst>
              <a:gd name="adj" fmla="val 5365"/>
            </a:avLst>
          </a:prstGeom>
          <a:blipFill dpi="0" rotWithShape="1">
            <a:blip r:embed="rId2" cstate="print">
              <a:extLst>
                <a:ext uri="{28A0092B-C50C-407E-A947-70E740481C1C}">
                  <a14:useLocalDpi xmlns:a14="http://schemas.microsoft.com/office/drawing/2010/main" val="0"/>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9794789" y="5880551"/>
            <a:ext cx="2067698" cy="461665"/>
          </a:xfrm>
          <a:prstGeom prst="rect">
            <a:avLst/>
          </a:prstGeom>
          <a:noFill/>
        </p:spPr>
        <p:txBody>
          <a:bodyPr wrap="square" rtlCol="0">
            <a:spAutoFit/>
          </a:bodyPr>
          <a:lstStyle/>
          <a:p>
            <a:r>
              <a:rPr lang="en-AU" sz="1200" dirty="0"/>
              <a:t>Source: </a:t>
            </a:r>
            <a:r>
              <a:rPr lang="en-AU" sz="1200" dirty="0" smtClean="0">
                <a:hlinkClick r:id="rId3"/>
              </a:rPr>
              <a:t>Lions Outback Vision</a:t>
            </a:r>
            <a:endParaRPr lang="en-AU" sz="1200" dirty="0"/>
          </a:p>
          <a:p>
            <a:endParaRPr lang="en-AU" sz="1200" dirty="0"/>
          </a:p>
        </p:txBody>
      </p:sp>
    </p:spTree>
    <p:extLst>
      <p:ext uri="{BB962C8B-B14F-4D97-AF65-F5344CB8AC3E}">
        <p14:creationId xmlns:p14="http://schemas.microsoft.com/office/powerpoint/2010/main" val="1195781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How to treat diabetic retinopathy</a:t>
            </a:r>
            <a:endParaRPr lang="en-AU" dirty="0"/>
          </a:p>
        </p:txBody>
      </p:sp>
      <p:sp>
        <p:nvSpPr>
          <p:cNvPr id="8" name="Slide Number Placeholder 7"/>
          <p:cNvSpPr>
            <a:spLocks noGrp="1"/>
          </p:cNvSpPr>
          <p:nvPr>
            <p:ph type="sldNum" sz="quarter" idx="12"/>
          </p:nvPr>
        </p:nvSpPr>
        <p:spPr/>
        <p:txBody>
          <a:bodyPr/>
          <a:lstStyle/>
          <a:p>
            <a:fld id="{EFA7EBBD-EF14-47A1-90C2-6A0D43370DA5}" type="slidenum">
              <a:rPr lang="en-AU" smtClean="0"/>
              <a:pPr/>
              <a:t>17</a:t>
            </a:fld>
            <a:endParaRPr lang="en-AU"/>
          </a:p>
        </p:txBody>
      </p:sp>
      <p:sp>
        <p:nvSpPr>
          <p:cNvPr id="3" name="Content Placeholder 2"/>
          <p:cNvSpPr>
            <a:spLocks noGrp="1"/>
          </p:cNvSpPr>
          <p:nvPr>
            <p:ph idx="1"/>
          </p:nvPr>
        </p:nvSpPr>
        <p:spPr>
          <a:xfrm>
            <a:off x="838200" y="1583920"/>
            <a:ext cx="5411444" cy="4593043"/>
          </a:xfrm>
        </p:spPr>
        <p:txBody>
          <a:bodyPr/>
          <a:lstStyle/>
          <a:p>
            <a:pPr lvl="0"/>
            <a:r>
              <a:rPr lang="en-AU" dirty="0" smtClean="0"/>
              <a:t>Complicated cases of DR may need eye surgery (vitrectomy).</a:t>
            </a:r>
          </a:p>
          <a:p>
            <a:pPr lvl="0"/>
            <a:r>
              <a:rPr lang="en-AU" dirty="0" smtClean="0"/>
              <a:t>Injection of medication into the eye (intravitreal injection of anti-VEGF medication) is a relatively new treatment option for some cases.</a:t>
            </a:r>
          </a:p>
        </p:txBody>
      </p:sp>
      <p:sp>
        <p:nvSpPr>
          <p:cNvPr id="4" name="Rounded Rectangle 3"/>
          <p:cNvSpPr/>
          <p:nvPr/>
        </p:nvSpPr>
        <p:spPr>
          <a:xfrm>
            <a:off x="6249644" y="1663356"/>
            <a:ext cx="5548003" cy="4229051"/>
          </a:xfrm>
          <a:prstGeom prst="roundRect">
            <a:avLst>
              <a:gd name="adj" fmla="val 5365"/>
            </a:avLst>
          </a:prstGeom>
          <a:blipFill dpi="0" rotWithShape="1">
            <a:blip r:embed="rId2" cstate="print">
              <a:extLst>
                <a:ext uri="{28A0092B-C50C-407E-A947-70E740481C1C}">
                  <a14:useLocalDpi xmlns:a14="http://schemas.microsoft.com/office/drawing/2010/main" val="0"/>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9288009" y="5889243"/>
            <a:ext cx="2509638" cy="276999"/>
          </a:xfrm>
          <a:prstGeom prst="rect">
            <a:avLst/>
          </a:prstGeom>
          <a:noFill/>
        </p:spPr>
        <p:txBody>
          <a:bodyPr wrap="square" rtlCol="0">
            <a:spAutoFit/>
          </a:bodyPr>
          <a:lstStyle/>
          <a:p>
            <a:r>
              <a:rPr lang="en-AU" sz="1200" dirty="0" smtClean="0"/>
              <a:t>Source: </a:t>
            </a:r>
            <a:r>
              <a:rPr lang="en-AU" sz="1200" dirty="0" smtClean="0">
                <a:hlinkClick r:id="rId3"/>
              </a:rPr>
              <a:t>The Fred Hollows Foundation</a:t>
            </a:r>
            <a:r>
              <a:rPr lang="en-AU" sz="1200" dirty="0" smtClean="0"/>
              <a:t> </a:t>
            </a:r>
            <a:endParaRPr lang="en-AU" sz="1200" dirty="0"/>
          </a:p>
        </p:txBody>
      </p:sp>
      <p:sp>
        <p:nvSpPr>
          <p:cNvPr id="6" name="Rounded Rectangle 5"/>
          <p:cNvSpPr/>
          <p:nvPr/>
        </p:nvSpPr>
        <p:spPr>
          <a:xfrm>
            <a:off x="832517" y="5049170"/>
            <a:ext cx="5123440" cy="843238"/>
          </a:xfrm>
          <a:prstGeom prst="roundRect">
            <a:avLst/>
          </a:prstGeom>
          <a:solidFill>
            <a:srgbClr val="DFE3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dirty="0">
                <a:solidFill>
                  <a:schemeClr val="tx1"/>
                </a:solidFill>
              </a:rPr>
              <a:t>For more info: </a:t>
            </a:r>
            <a:r>
              <a:rPr lang="en-US" sz="1600" dirty="0">
                <a:solidFill>
                  <a:schemeClr val="tx1"/>
                </a:solidFill>
                <a:hlinkClick r:id="rId4"/>
              </a:rPr>
              <a:t>Diabetes eye health: a guide for health care professionals</a:t>
            </a:r>
            <a:r>
              <a:rPr lang="en-US" sz="1600" dirty="0">
                <a:solidFill>
                  <a:schemeClr val="tx1"/>
                </a:solidFill>
              </a:rPr>
              <a:t> (International Diabetes Federation and The Fred Hollows Foundation, 2015</a:t>
            </a:r>
            <a:r>
              <a:rPr lang="en-US" sz="1600" dirty="0" smtClean="0">
                <a:solidFill>
                  <a:schemeClr val="tx1"/>
                </a:solidFill>
              </a:rPr>
              <a:t>)</a:t>
            </a:r>
            <a:endParaRPr lang="en-AU" sz="1600" dirty="0">
              <a:solidFill>
                <a:schemeClr val="tx1"/>
              </a:solidFill>
            </a:endParaRPr>
          </a:p>
        </p:txBody>
      </p:sp>
    </p:spTree>
    <p:extLst>
      <p:ext uri="{BB962C8B-B14F-4D97-AF65-F5344CB8AC3E}">
        <p14:creationId xmlns:p14="http://schemas.microsoft.com/office/powerpoint/2010/main" val="4260321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Delivering eye care for diabetic retinopathy</a:t>
            </a:r>
            <a:endParaRPr lang="en-AU" dirty="0"/>
          </a:p>
        </p:txBody>
      </p:sp>
      <p:sp>
        <p:nvSpPr>
          <p:cNvPr id="7" name="Slide Number Placeholder 6"/>
          <p:cNvSpPr>
            <a:spLocks noGrp="1"/>
          </p:cNvSpPr>
          <p:nvPr>
            <p:ph type="sldNum" sz="quarter" idx="12"/>
          </p:nvPr>
        </p:nvSpPr>
        <p:spPr/>
        <p:txBody>
          <a:bodyPr/>
          <a:lstStyle/>
          <a:p>
            <a:fld id="{EFA7EBBD-EF14-47A1-90C2-6A0D43370DA5}" type="slidenum">
              <a:rPr lang="en-AU" smtClean="0"/>
              <a:pPr/>
              <a:t>18</a:t>
            </a:fld>
            <a:endParaRPr lang="en-AU"/>
          </a:p>
        </p:txBody>
      </p:sp>
      <p:sp>
        <p:nvSpPr>
          <p:cNvPr id="3" name="Content Placeholder 2"/>
          <p:cNvSpPr>
            <a:spLocks noGrp="1"/>
          </p:cNvSpPr>
          <p:nvPr>
            <p:ph idx="1"/>
          </p:nvPr>
        </p:nvSpPr>
        <p:spPr>
          <a:xfrm>
            <a:off x="838200" y="1583920"/>
            <a:ext cx="6656109" cy="4593043"/>
          </a:xfrm>
        </p:spPr>
        <p:txBody>
          <a:bodyPr/>
          <a:lstStyle/>
          <a:p>
            <a:r>
              <a:rPr lang="en-AU" dirty="0" smtClean="0"/>
              <a:t>Primary health care can support patients to manage their diabetes and access care for their eyes by: </a:t>
            </a:r>
          </a:p>
          <a:p>
            <a:pPr lvl="1"/>
            <a:r>
              <a:rPr lang="en-AU" dirty="0" smtClean="0"/>
              <a:t>incorporating yearly eye checks into patient management plans </a:t>
            </a:r>
          </a:p>
          <a:p>
            <a:pPr lvl="1"/>
            <a:r>
              <a:rPr lang="en-AU" dirty="0" smtClean="0"/>
              <a:t>establishing a patient recall system to identify and remind all diabetes patients about their yearly eye checks </a:t>
            </a:r>
          </a:p>
          <a:p>
            <a:pPr lvl="1"/>
            <a:r>
              <a:rPr lang="en-AU" dirty="0" smtClean="0"/>
              <a:t>conducting </a:t>
            </a:r>
            <a:r>
              <a:rPr lang="en-AU" dirty="0" smtClean="0">
                <a:hlinkClick r:id="rId2"/>
              </a:rPr>
              <a:t>eye checks</a:t>
            </a:r>
            <a:r>
              <a:rPr lang="en-AU" dirty="0" smtClean="0"/>
              <a:t> (or referring patients to an eye specialist to have one)</a:t>
            </a:r>
            <a:endParaRPr lang="en-AU"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73636" y="1738914"/>
            <a:ext cx="2517290" cy="2510968"/>
          </a:xfrm>
          <a:prstGeom prst="rect">
            <a:avLst/>
          </a:prstGeom>
          <a:effectLst>
            <a:reflection blurRad="6350" stA="26000" endPos="18000" dir="5400000" sy="-100000" algn="bl" rotWithShape="0"/>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338738" y="3610510"/>
            <a:ext cx="2517290" cy="2229181"/>
          </a:xfrm>
          <a:prstGeom prst="rect">
            <a:avLst/>
          </a:prstGeom>
          <a:effectLst>
            <a:reflection blurRad="6350" stA="26000" endPos="18000" dir="5400000" sy="-100000" algn="bl" rotWithShape="0"/>
          </a:effectLst>
        </p:spPr>
      </p:pic>
    </p:spTree>
    <p:extLst>
      <p:ext uri="{BB962C8B-B14F-4D97-AF65-F5344CB8AC3E}">
        <p14:creationId xmlns:p14="http://schemas.microsoft.com/office/powerpoint/2010/main" val="2767614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Delivering eye care for diabetic retinopathy</a:t>
            </a:r>
            <a:endParaRPr lang="en-AU" dirty="0"/>
          </a:p>
        </p:txBody>
      </p:sp>
      <p:sp>
        <p:nvSpPr>
          <p:cNvPr id="5" name="Slide Number Placeholder 4"/>
          <p:cNvSpPr>
            <a:spLocks noGrp="1"/>
          </p:cNvSpPr>
          <p:nvPr>
            <p:ph type="sldNum" sz="quarter" idx="12"/>
          </p:nvPr>
        </p:nvSpPr>
        <p:spPr/>
        <p:txBody>
          <a:bodyPr/>
          <a:lstStyle/>
          <a:p>
            <a:fld id="{EFA7EBBD-EF14-47A1-90C2-6A0D43370DA5}" type="slidenum">
              <a:rPr lang="en-AU" smtClean="0"/>
              <a:pPr/>
              <a:t>19</a:t>
            </a:fld>
            <a:endParaRPr lang="en-AU"/>
          </a:p>
        </p:txBody>
      </p:sp>
      <p:sp>
        <p:nvSpPr>
          <p:cNvPr id="3" name="Content Placeholder 2"/>
          <p:cNvSpPr>
            <a:spLocks noGrp="1"/>
          </p:cNvSpPr>
          <p:nvPr>
            <p:ph idx="1"/>
          </p:nvPr>
        </p:nvSpPr>
        <p:spPr/>
        <p:txBody>
          <a:bodyPr/>
          <a:lstStyle/>
          <a:p>
            <a:r>
              <a:rPr lang="en-AU" dirty="0" smtClean="0"/>
              <a:t>Primary health care can support patients to manage their diabetes and access care for their eyes by: </a:t>
            </a:r>
          </a:p>
          <a:p>
            <a:pPr lvl="1"/>
            <a:r>
              <a:rPr lang="en-AU" dirty="0" smtClean="0"/>
              <a:t>referring patients with DR or vision impairment to an eye specialist for further assessment and management</a:t>
            </a:r>
          </a:p>
          <a:p>
            <a:pPr lvl="1"/>
            <a:r>
              <a:rPr lang="en-AU" dirty="0" smtClean="0"/>
              <a:t>supporting patients after referral to: make appointments, complete treatment, and attend appointments for follow-up and review</a:t>
            </a:r>
          </a:p>
          <a:p>
            <a:pPr lvl="1"/>
            <a:r>
              <a:rPr lang="en-AU" dirty="0" smtClean="0"/>
              <a:t>providing information about eye care pathways to help people with DR get specialist care when they need it. </a:t>
            </a:r>
            <a:endParaRPr lang="en-AU" dirty="0"/>
          </a:p>
        </p:txBody>
      </p:sp>
      <p:grpSp>
        <p:nvGrpSpPr>
          <p:cNvPr id="9" name="Group 8"/>
          <p:cNvGrpSpPr/>
          <p:nvPr/>
        </p:nvGrpSpPr>
        <p:grpSpPr>
          <a:xfrm>
            <a:off x="2100648" y="4547686"/>
            <a:ext cx="8880389" cy="1653306"/>
            <a:chOff x="3630139" y="4055201"/>
            <a:chExt cx="7297695" cy="1653306"/>
          </a:xfrm>
          <a:effectLst>
            <a:outerShdw blurRad="50800" dist="12700" dir="2700000" algn="tl" rotWithShape="0">
              <a:prstClr val="black">
                <a:alpha val="13000"/>
              </a:prstClr>
            </a:outerShdw>
          </a:effectLst>
        </p:grpSpPr>
        <p:sp>
          <p:nvSpPr>
            <p:cNvPr id="10" name="Rectangle 9"/>
            <p:cNvSpPr/>
            <p:nvPr/>
          </p:nvSpPr>
          <p:spPr>
            <a:xfrm>
              <a:off x="7949635" y="4170522"/>
              <a:ext cx="1837491" cy="369332"/>
            </a:xfrm>
            <a:prstGeom prst="rect">
              <a:avLst/>
            </a:prstGeom>
          </p:spPr>
          <p:txBody>
            <a:bodyPr wrap="none">
              <a:spAutoFit/>
            </a:bodyPr>
            <a:lstStyle/>
            <a:p>
              <a:pPr>
                <a:spcAft>
                  <a:spcPts val="0"/>
                </a:spcAft>
              </a:pPr>
              <a:r>
                <a:rPr lang="en-AU" dirty="0">
                  <a:solidFill>
                    <a:srgbClr val="517EB0"/>
                  </a:solidFill>
                  <a:effectLst/>
                  <a:latin typeface="Calibri" panose="020F0502020204030204" pitchFamily="34" charset="0"/>
                  <a:ea typeface="Calibri" panose="020F0502020204030204" pitchFamily="34" charset="0"/>
                </a:rPr>
                <a:t>Ophthalmologists</a:t>
              </a:r>
            </a:p>
          </p:txBody>
        </p:sp>
        <p:sp>
          <p:nvSpPr>
            <p:cNvPr id="11" name="Rectangle 10"/>
            <p:cNvSpPr/>
            <p:nvPr/>
          </p:nvSpPr>
          <p:spPr>
            <a:xfrm>
              <a:off x="5499178" y="4905659"/>
              <a:ext cx="1282852" cy="338554"/>
            </a:xfrm>
            <a:prstGeom prst="rect">
              <a:avLst/>
            </a:prstGeom>
          </p:spPr>
          <p:txBody>
            <a:bodyPr wrap="none">
              <a:spAutoFit/>
            </a:bodyPr>
            <a:lstStyle/>
            <a:p>
              <a:pPr>
                <a:spcAft>
                  <a:spcPts val="0"/>
                </a:spcAft>
              </a:pPr>
              <a:r>
                <a:rPr lang="en-AU" sz="1600" dirty="0">
                  <a:solidFill>
                    <a:srgbClr val="517EB0"/>
                  </a:solidFill>
                  <a:effectLst/>
                  <a:latin typeface="Calibri" panose="020F0502020204030204" pitchFamily="34" charset="0"/>
                  <a:ea typeface="Calibri" panose="020F0502020204030204" pitchFamily="34" charset="0"/>
                </a:rPr>
                <a:t>Optometrists</a:t>
              </a:r>
              <a:endParaRPr lang="en-AU" dirty="0">
                <a:solidFill>
                  <a:srgbClr val="517EB0"/>
                </a:solidFill>
                <a:effectLst/>
                <a:latin typeface="Calibri" panose="020F0502020204030204" pitchFamily="34" charset="0"/>
                <a:ea typeface="Calibri" panose="020F0502020204030204" pitchFamily="34" charset="0"/>
              </a:endParaRPr>
            </a:p>
          </p:txBody>
        </p:sp>
        <p:sp>
          <p:nvSpPr>
            <p:cNvPr id="12" name="Rectangle 11"/>
            <p:cNvSpPr/>
            <p:nvPr/>
          </p:nvSpPr>
          <p:spPr>
            <a:xfrm>
              <a:off x="4422612" y="4898742"/>
              <a:ext cx="826701" cy="369332"/>
            </a:xfrm>
            <a:prstGeom prst="rect">
              <a:avLst/>
            </a:prstGeom>
          </p:spPr>
          <p:txBody>
            <a:bodyPr wrap="none">
              <a:spAutoFit/>
            </a:bodyPr>
            <a:lstStyle/>
            <a:p>
              <a:pPr>
                <a:spcAft>
                  <a:spcPts val="0"/>
                </a:spcAft>
              </a:pPr>
              <a:r>
                <a:rPr lang="en-AU" dirty="0">
                  <a:solidFill>
                    <a:srgbClr val="E67923"/>
                  </a:solidFill>
                  <a:effectLst/>
                  <a:latin typeface="Calibri" panose="020F0502020204030204" pitchFamily="34" charset="0"/>
                  <a:ea typeface="Calibri" panose="020F0502020204030204" pitchFamily="34" charset="0"/>
                </a:rPr>
                <a:t>Nurses</a:t>
              </a:r>
            </a:p>
          </p:txBody>
        </p:sp>
        <p:sp>
          <p:nvSpPr>
            <p:cNvPr id="13" name="Rectangle 12"/>
            <p:cNvSpPr/>
            <p:nvPr/>
          </p:nvSpPr>
          <p:spPr>
            <a:xfrm>
              <a:off x="5872670" y="4218393"/>
              <a:ext cx="2218236" cy="369332"/>
            </a:xfrm>
            <a:prstGeom prst="rect">
              <a:avLst/>
            </a:prstGeom>
          </p:spPr>
          <p:txBody>
            <a:bodyPr wrap="none">
              <a:spAutoFit/>
            </a:bodyPr>
            <a:lstStyle/>
            <a:p>
              <a:r>
                <a:rPr lang="en-AU" dirty="0">
                  <a:solidFill>
                    <a:srgbClr val="BABA1A"/>
                  </a:solidFill>
                  <a:effectLst/>
                  <a:latin typeface="Calibri" panose="020F0502020204030204" pitchFamily="34" charset="0"/>
                  <a:ea typeface="Calibri" panose="020F0502020204030204" pitchFamily="34" charset="0"/>
                </a:rPr>
                <a:t>General practitioners </a:t>
              </a:r>
              <a:endParaRPr lang="en-AU" dirty="0">
                <a:solidFill>
                  <a:srgbClr val="BABA1A"/>
                </a:solidFill>
                <a:effectLst/>
              </a:endParaRPr>
            </a:p>
          </p:txBody>
        </p:sp>
        <p:sp>
          <p:nvSpPr>
            <p:cNvPr id="14" name="Rectangle 13"/>
            <p:cNvSpPr/>
            <p:nvPr/>
          </p:nvSpPr>
          <p:spPr>
            <a:xfrm>
              <a:off x="6925992" y="4921753"/>
              <a:ext cx="1985287" cy="369332"/>
            </a:xfrm>
            <a:prstGeom prst="rect">
              <a:avLst/>
            </a:prstGeom>
          </p:spPr>
          <p:txBody>
            <a:bodyPr wrap="none">
              <a:spAutoFit/>
            </a:bodyPr>
            <a:lstStyle/>
            <a:p>
              <a:pPr>
                <a:spcAft>
                  <a:spcPts val="0"/>
                </a:spcAft>
              </a:pPr>
              <a:r>
                <a:rPr lang="en-AU" dirty="0">
                  <a:solidFill>
                    <a:srgbClr val="E67923"/>
                  </a:solidFill>
                  <a:effectLst/>
                  <a:latin typeface="Calibri" panose="020F0502020204030204" pitchFamily="34" charset="0"/>
                  <a:ea typeface="Calibri" panose="020F0502020204030204" pitchFamily="34" charset="0"/>
                </a:rPr>
                <a:t>Diabetes educators</a:t>
              </a:r>
            </a:p>
          </p:txBody>
        </p:sp>
        <p:sp>
          <p:nvSpPr>
            <p:cNvPr id="15" name="Rectangle 14"/>
            <p:cNvSpPr/>
            <p:nvPr/>
          </p:nvSpPr>
          <p:spPr>
            <a:xfrm>
              <a:off x="3630139" y="4687099"/>
              <a:ext cx="6233373" cy="400110"/>
            </a:xfrm>
            <a:prstGeom prst="rect">
              <a:avLst/>
            </a:prstGeom>
          </p:spPr>
          <p:txBody>
            <a:bodyPr wrap="none">
              <a:spAutoFit/>
            </a:bodyPr>
            <a:lstStyle/>
            <a:p>
              <a:pPr>
                <a:spcAft>
                  <a:spcPts val="0"/>
                </a:spcAft>
              </a:pPr>
              <a:r>
                <a:rPr lang="en-AU" sz="2000" b="1" dirty="0">
                  <a:solidFill>
                    <a:srgbClr val="BABA1A"/>
                  </a:solidFill>
                  <a:effectLst/>
                  <a:latin typeface="Calibri" panose="020F0502020204030204" pitchFamily="34" charset="0"/>
                  <a:ea typeface="Calibri" panose="020F0502020204030204" pitchFamily="34" charset="0"/>
                </a:rPr>
                <a:t>Aboriginal and Torres Strait Islander Health Practitioners </a:t>
              </a:r>
            </a:p>
          </p:txBody>
        </p:sp>
        <p:sp>
          <p:nvSpPr>
            <p:cNvPr id="16" name="Rectangle 15"/>
            <p:cNvSpPr/>
            <p:nvPr/>
          </p:nvSpPr>
          <p:spPr>
            <a:xfrm>
              <a:off x="4651151" y="5111603"/>
              <a:ext cx="5768374" cy="400110"/>
            </a:xfrm>
            <a:prstGeom prst="rect">
              <a:avLst/>
            </a:prstGeom>
          </p:spPr>
          <p:txBody>
            <a:bodyPr wrap="none">
              <a:spAutoFit/>
            </a:bodyPr>
            <a:lstStyle/>
            <a:p>
              <a:pPr>
                <a:spcAft>
                  <a:spcPts val="0"/>
                </a:spcAft>
              </a:pPr>
              <a:r>
                <a:rPr lang="en-AU" sz="2000" b="1" dirty="0">
                  <a:solidFill>
                    <a:srgbClr val="517EB0"/>
                  </a:solidFill>
                  <a:effectLst/>
                  <a:latin typeface="Calibri" panose="020F0502020204030204" pitchFamily="34" charset="0"/>
                  <a:ea typeface="Calibri" panose="020F0502020204030204" pitchFamily="34" charset="0"/>
                </a:rPr>
                <a:t>Aboriginal and Torres Strait Islander Health Workers </a:t>
              </a:r>
            </a:p>
          </p:txBody>
        </p:sp>
        <p:sp>
          <p:nvSpPr>
            <p:cNvPr id="17" name="Rectangle 16"/>
            <p:cNvSpPr/>
            <p:nvPr/>
          </p:nvSpPr>
          <p:spPr>
            <a:xfrm>
              <a:off x="8951044" y="4904814"/>
              <a:ext cx="1042658" cy="369332"/>
            </a:xfrm>
            <a:prstGeom prst="rect">
              <a:avLst/>
            </a:prstGeom>
          </p:spPr>
          <p:txBody>
            <a:bodyPr wrap="none">
              <a:spAutoFit/>
            </a:bodyPr>
            <a:lstStyle/>
            <a:p>
              <a:pPr>
                <a:spcAft>
                  <a:spcPts val="0"/>
                </a:spcAft>
              </a:pPr>
              <a:r>
                <a:rPr lang="en-AU" dirty="0">
                  <a:solidFill>
                    <a:srgbClr val="BABA1A"/>
                  </a:solidFill>
                  <a:effectLst/>
                  <a:latin typeface="Calibri" panose="020F0502020204030204" pitchFamily="34" charset="0"/>
                  <a:ea typeface="Calibri" panose="020F0502020204030204" pitchFamily="34" charset="0"/>
                </a:rPr>
                <a:t>Hospitals</a:t>
              </a:r>
            </a:p>
          </p:txBody>
        </p:sp>
        <p:sp>
          <p:nvSpPr>
            <p:cNvPr id="18" name="Rectangle 17"/>
            <p:cNvSpPr/>
            <p:nvPr/>
          </p:nvSpPr>
          <p:spPr>
            <a:xfrm>
              <a:off x="4043829" y="4278773"/>
              <a:ext cx="1858907" cy="369332"/>
            </a:xfrm>
            <a:prstGeom prst="rect">
              <a:avLst/>
            </a:prstGeom>
          </p:spPr>
          <p:txBody>
            <a:bodyPr wrap="none">
              <a:spAutoFit/>
            </a:bodyPr>
            <a:lstStyle/>
            <a:p>
              <a:pPr>
                <a:spcAft>
                  <a:spcPts val="0"/>
                </a:spcAft>
              </a:pPr>
              <a:r>
                <a:rPr lang="en-AU" dirty="0">
                  <a:solidFill>
                    <a:srgbClr val="517EB0"/>
                  </a:solidFill>
                  <a:effectLst/>
                  <a:latin typeface="Calibri" panose="020F0502020204030204" pitchFamily="34" charset="0"/>
                  <a:ea typeface="Calibri" panose="020F0502020204030204" pitchFamily="34" charset="0"/>
                </a:rPr>
                <a:t>Outreach services</a:t>
              </a:r>
            </a:p>
          </p:txBody>
        </p:sp>
        <p:sp>
          <p:nvSpPr>
            <p:cNvPr id="19" name="Rectangle 18"/>
            <p:cNvSpPr/>
            <p:nvPr/>
          </p:nvSpPr>
          <p:spPr>
            <a:xfrm>
              <a:off x="5393009" y="5294928"/>
              <a:ext cx="1726819" cy="369332"/>
            </a:xfrm>
            <a:prstGeom prst="rect">
              <a:avLst/>
            </a:prstGeom>
          </p:spPr>
          <p:txBody>
            <a:bodyPr wrap="none">
              <a:spAutoFit/>
            </a:bodyPr>
            <a:lstStyle/>
            <a:p>
              <a:pPr>
                <a:spcAft>
                  <a:spcPts val="0"/>
                </a:spcAft>
              </a:pPr>
              <a:r>
                <a:rPr lang="en-AU" dirty="0">
                  <a:solidFill>
                    <a:srgbClr val="BABA1A"/>
                  </a:solidFill>
                  <a:effectLst/>
                  <a:latin typeface="Calibri" panose="020F0502020204030204" pitchFamily="34" charset="0"/>
                  <a:ea typeface="Calibri" panose="020F0502020204030204" pitchFamily="34" charset="0"/>
                </a:rPr>
                <a:t>Private practices</a:t>
              </a:r>
            </a:p>
          </p:txBody>
        </p:sp>
        <p:sp>
          <p:nvSpPr>
            <p:cNvPr id="20" name="Rectangle 19"/>
            <p:cNvSpPr/>
            <p:nvPr/>
          </p:nvSpPr>
          <p:spPr>
            <a:xfrm>
              <a:off x="4573640" y="4055201"/>
              <a:ext cx="2183611" cy="338554"/>
            </a:xfrm>
            <a:prstGeom prst="rect">
              <a:avLst/>
            </a:prstGeom>
          </p:spPr>
          <p:txBody>
            <a:bodyPr wrap="none">
              <a:spAutoFit/>
            </a:bodyPr>
            <a:lstStyle/>
            <a:p>
              <a:pPr>
                <a:spcAft>
                  <a:spcPts val="0"/>
                </a:spcAft>
              </a:pPr>
              <a:r>
                <a:rPr lang="en-AU" sz="1600" dirty="0">
                  <a:solidFill>
                    <a:srgbClr val="E67923"/>
                  </a:solidFill>
                  <a:effectLst/>
                  <a:latin typeface="Calibri" panose="020F0502020204030204" pitchFamily="34" charset="0"/>
                  <a:ea typeface="Calibri" panose="020F0502020204030204" pitchFamily="34" charset="0"/>
                </a:rPr>
                <a:t>Ophthalmology services</a:t>
              </a:r>
            </a:p>
          </p:txBody>
        </p:sp>
        <p:sp>
          <p:nvSpPr>
            <p:cNvPr id="21" name="Rectangle 20"/>
            <p:cNvSpPr/>
            <p:nvPr/>
          </p:nvSpPr>
          <p:spPr>
            <a:xfrm>
              <a:off x="4817407" y="4497304"/>
              <a:ext cx="2068580" cy="369332"/>
            </a:xfrm>
            <a:prstGeom prst="rect">
              <a:avLst/>
            </a:prstGeom>
          </p:spPr>
          <p:txBody>
            <a:bodyPr wrap="none">
              <a:spAutoFit/>
            </a:bodyPr>
            <a:lstStyle/>
            <a:p>
              <a:pPr>
                <a:spcAft>
                  <a:spcPts val="0"/>
                </a:spcAft>
              </a:pPr>
              <a:r>
                <a:rPr lang="en-AU" dirty="0">
                  <a:solidFill>
                    <a:srgbClr val="BABA1A"/>
                  </a:solidFill>
                  <a:effectLst/>
                  <a:latin typeface="Calibri" panose="020F0502020204030204" pitchFamily="34" charset="0"/>
                  <a:ea typeface="Calibri" panose="020F0502020204030204" pitchFamily="34" charset="0"/>
                </a:rPr>
                <a:t>Optometry services </a:t>
              </a:r>
            </a:p>
          </p:txBody>
        </p:sp>
        <p:sp>
          <p:nvSpPr>
            <p:cNvPr id="22" name="Rectangle 21"/>
            <p:cNvSpPr/>
            <p:nvPr/>
          </p:nvSpPr>
          <p:spPr>
            <a:xfrm>
              <a:off x="7293231" y="5339175"/>
              <a:ext cx="1067921" cy="369332"/>
            </a:xfrm>
            <a:prstGeom prst="rect">
              <a:avLst/>
            </a:prstGeom>
          </p:spPr>
          <p:txBody>
            <a:bodyPr wrap="none">
              <a:spAutoFit/>
            </a:bodyPr>
            <a:lstStyle/>
            <a:p>
              <a:pPr>
                <a:spcAft>
                  <a:spcPts val="0"/>
                </a:spcAft>
              </a:pPr>
              <a:r>
                <a:rPr lang="en-AU" dirty="0">
                  <a:solidFill>
                    <a:srgbClr val="E67923"/>
                  </a:solidFill>
                  <a:effectLst/>
                  <a:latin typeface="Calibri" panose="020F0502020204030204" pitchFamily="34" charset="0"/>
                  <a:ea typeface="Calibri" panose="020F0502020204030204" pitchFamily="34" charset="0"/>
                </a:rPr>
                <a:t>GP clinics</a:t>
              </a:r>
            </a:p>
          </p:txBody>
        </p:sp>
        <p:sp>
          <p:nvSpPr>
            <p:cNvPr id="23" name="Rectangle 22"/>
            <p:cNvSpPr/>
            <p:nvPr/>
          </p:nvSpPr>
          <p:spPr>
            <a:xfrm>
              <a:off x="6711359" y="4417573"/>
              <a:ext cx="4216475" cy="400110"/>
            </a:xfrm>
            <a:prstGeom prst="rect">
              <a:avLst/>
            </a:prstGeom>
          </p:spPr>
          <p:txBody>
            <a:bodyPr wrap="none">
              <a:spAutoFit/>
            </a:bodyPr>
            <a:lstStyle/>
            <a:p>
              <a:pPr>
                <a:spcAft>
                  <a:spcPts val="0"/>
                </a:spcAft>
              </a:pPr>
              <a:r>
                <a:rPr lang="en-AU" sz="2000" b="1" dirty="0">
                  <a:solidFill>
                    <a:srgbClr val="E67923"/>
                  </a:solidFill>
                  <a:effectLst/>
                  <a:latin typeface="Calibri" panose="020F0502020204030204" pitchFamily="34" charset="0"/>
                  <a:ea typeface="Calibri" panose="020F0502020204030204" pitchFamily="34" charset="0"/>
                </a:rPr>
                <a:t>Community controlled health services</a:t>
              </a:r>
            </a:p>
          </p:txBody>
        </p:sp>
      </p:grpSp>
    </p:spTree>
    <p:extLst>
      <p:ext uri="{BB962C8B-B14F-4D97-AF65-F5344CB8AC3E}">
        <p14:creationId xmlns:p14="http://schemas.microsoft.com/office/powerpoint/2010/main" val="486851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67563" y="717442"/>
            <a:ext cx="10386237" cy="2503554"/>
          </a:xfrm>
          <a:prstGeom prst="roundRect">
            <a:avLst>
              <a:gd name="adj" fmla="val 9158"/>
            </a:avLst>
          </a:prstGeom>
          <a:solidFill>
            <a:srgbClr val="F2F0D8"/>
          </a:solidFill>
          <a:ln>
            <a:solidFill>
              <a:srgbClr val="BAB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1"/>
          </p:nvPr>
        </p:nvSpPr>
        <p:spPr>
          <a:xfrm>
            <a:off x="838200" y="707620"/>
            <a:ext cx="10515600" cy="4593043"/>
          </a:xfrm>
          <a:effectLst/>
        </p:spPr>
        <p:txBody>
          <a:bodyPr>
            <a:normAutofit/>
          </a:bodyPr>
          <a:lstStyle/>
          <a:p>
            <a:pPr marL="0" indent="0" algn="ctr">
              <a:lnSpc>
                <a:spcPct val="100000"/>
              </a:lnSpc>
              <a:buNone/>
            </a:pPr>
            <a:r>
              <a:rPr lang="en-US" sz="2000" b="1" dirty="0"/>
              <a:t>These key facts have been developed by </a:t>
            </a:r>
            <a:r>
              <a:rPr lang="en-US" sz="2000" b="1" dirty="0" smtClean="0"/>
              <a:t>the </a:t>
            </a:r>
            <a:br>
              <a:rPr lang="en-US" sz="2000" b="1" dirty="0" smtClean="0"/>
            </a:br>
            <a:r>
              <a:rPr lang="en-US" sz="2000" b="1" dirty="0" smtClean="0"/>
              <a:t>Australian </a:t>
            </a:r>
            <a:r>
              <a:rPr lang="en-US" sz="2000" b="1" dirty="0"/>
              <a:t>Indigenous </a:t>
            </a:r>
            <a:r>
              <a:rPr lang="en-US" sz="2000" b="1" dirty="0" err="1"/>
              <a:t>Heath</a:t>
            </a:r>
            <a:r>
              <a:rPr lang="en-US" sz="2000" b="1" i="1" dirty="0" err="1"/>
              <a:t>InfoNet</a:t>
            </a:r>
            <a:r>
              <a:rPr lang="en-US" sz="2000" b="1" dirty="0"/>
              <a:t> </a:t>
            </a:r>
            <a:r>
              <a:rPr lang="en-US" sz="2000" b="1" dirty="0" smtClean="0"/>
              <a:t>(</a:t>
            </a:r>
            <a:r>
              <a:rPr lang="en-US" sz="2000" b="1" dirty="0" smtClean="0">
                <a:hlinkClick r:id="rId3"/>
              </a:rPr>
              <a:t>www.healthinfonet.ecu.edu.au</a:t>
            </a:r>
            <a:r>
              <a:rPr lang="en-US" sz="2000" b="1" dirty="0" smtClean="0"/>
              <a:t>) </a:t>
            </a:r>
            <a:br>
              <a:rPr lang="en-US" sz="2000" b="1" dirty="0" smtClean="0"/>
            </a:br>
            <a:r>
              <a:rPr lang="en-US" sz="2000" b="1" dirty="0" smtClean="0"/>
              <a:t>and </a:t>
            </a:r>
            <a:r>
              <a:rPr lang="en-US" sz="2000" b="1" dirty="0"/>
              <a:t>The Fred Hollows Foundation</a:t>
            </a:r>
            <a:r>
              <a:rPr lang="en-US" sz="2000" b="1" dirty="0" smtClean="0"/>
              <a:t>.</a:t>
            </a:r>
          </a:p>
          <a:p>
            <a:pPr marL="0" indent="0" algn="ctr">
              <a:lnSpc>
                <a:spcPct val="100000"/>
              </a:lnSpc>
              <a:buNone/>
            </a:pPr>
            <a:r>
              <a:rPr lang="en-US" sz="2000" b="1" dirty="0" smtClean="0"/>
              <a:t>They aim to provide information for people working, studying or interested in Aboriginal and Torres Strait Islander eye health. </a:t>
            </a:r>
          </a:p>
          <a:p>
            <a:pPr marL="0" indent="0" algn="ctr">
              <a:lnSpc>
                <a:spcPct val="100000"/>
              </a:lnSpc>
              <a:buNone/>
            </a:pPr>
            <a:r>
              <a:rPr lang="en-US" sz="2000" b="1" dirty="0" smtClean="0"/>
              <a:t>In particular, they </a:t>
            </a:r>
            <a:r>
              <a:rPr lang="en-US" sz="2000" b="1" dirty="0"/>
              <a:t>aim to provide information that will </a:t>
            </a:r>
            <a:r>
              <a:rPr lang="en-US" sz="2000" b="1" dirty="0" smtClean="0"/>
              <a:t/>
            </a:r>
            <a:br>
              <a:rPr lang="en-US" sz="2000" b="1" dirty="0" smtClean="0"/>
            </a:br>
            <a:r>
              <a:rPr lang="en-US" sz="2000" b="1" dirty="0" smtClean="0"/>
              <a:t>assist </a:t>
            </a:r>
            <a:r>
              <a:rPr lang="en-US" sz="2000" b="1" dirty="0"/>
              <a:t>health care providers in their everyday practice.</a:t>
            </a:r>
            <a:endParaRPr lang="en-AU" sz="2000" b="1" dirty="0"/>
          </a:p>
        </p:txBody>
      </p:sp>
      <p:sp>
        <p:nvSpPr>
          <p:cNvPr id="7" name="Slide Number Placeholder 6"/>
          <p:cNvSpPr>
            <a:spLocks noGrp="1"/>
          </p:cNvSpPr>
          <p:nvPr>
            <p:ph type="sldNum" sz="quarter" idx="12"/>
          </p:nvPr>
        </p:nvSpPr>
        <p:spPr/>
        <p:txBody>
          <a:bodyPr/>
          <a:lstStyle/>
          <a:p>
            <a:fld id="{EFA7EBBD-EF14-47A1-90C2-6A0D43370DA5}" type="slidenum">
              <a:rPr lang="en-AU" smtClean="0"/>
              <a:pPr/>
              <a:t>2</a:t>
            </a:fld>
            <a:endParaRPr lang="en-AU"/>
          </a:p>
        </p:txBody>
      </p:sp>
      <p:grpSp>
        <p:nvGrpSpPr>
          <p:cNvPr id="17" name="Group 16"/>
          <p:cNvGrpSpPr/>
          <p:nvPr/>
        </p:nvGrpSpPr>
        <p:grpSpPr>
          <a:xfrm>
            <a:off x="1903125" y="3295135"/>
            <a:ext cx="8515111" cy="2268539"/>
            <a:chOff x="1888188" y="3804917"/>
            <a:chExt cx="8515111" cy="2268539"/>
          </a:xfrm>
          <a:effectLst>
            <a:reflection blurRad="6350" stA="27000" endPos="12000" dir="5400000" sy="-100000" algn="bl" rotWithShape="0"/>
          </a:effectLst>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7938" y="4234294"/>
              <a:ext cx="1796225" cy="1839162"/>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8188" y="3804917"/>
              <a:ext cx="1524286" cy="2268539"/>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0140" y="3812073"/>
              <a:ext cx="923159" cy="2261383"/>
            </a:xfrm>
            <a:prstGeom prst="rect">
              <a:avLst/>
            </a:prstGeom>
          </p:spPr>
        </p:pic>
      </p:grpSp>
      <p:sp>
        <p:nvSpPr>
          <p:cNvPr id="2" name="TextBox 1"/>
          <p:cNvSpPr txBox="1"/>
          <p:nvPr/>
        </p:nvSpPr>
        <p:spPr>
          <a:xfrm>
            <a:off x="1565189" y="5832389"/>
            <a:ext cx="2108887" cy="338554"/>
          </a:xfrm>
          <a:prstGeom prst="rect">
            <a:avLst/>
          </a:prstGeom>
          <a:noFill/>
        </p:spPr>
        <p:txBody>
          <a:bodyPr wrap="square" rtlCol="0">
            <a:spAutoFit/>
          </a:bodyPr>
          <a:lstStyle/>
          <a:p>
            <a:pPr algn="ctr"/>
            <a:r>
              <a:rPr lang="en-AU" sz="1600" b="1" dirty="0">
                <a:solidFill>
                  <a:srgbClr val="BABA1A"/>
                </a:solidFill>
              </a:rPr>
              <a:t>Health </a:t>
            </a:r>
            <a:r>
              <a:rPr lang="en-AU" sz="1600" b="1" dirty="0" smtClean="0">
                <a:solidFill>
                  <a:srgbClr val="BABA1A"/>
                </a:solidFill>
              </a:rPr>
              <a:t>workforce</a:t>
            </a:r>
            <a:endParaRPr lang="en-AU" sz="1600" b="1" dirty="0">
              <a:solidFill>
                <a:srgbClr val="BABA1A"/>
              </a:solidFill>
            </a:endParaRPr>
          </a:p>
        </p:txBody>
      </p:sp>
      <p:sp>
        <p:nvSpPr>
          <p:cNvPr id="4" name="TextBox 3"/>
          <p:cNvSpPr txBox="1"/>
          <p:nvPr/>
        </p:nvSpPr>
        <p:spPr>
          <a:xfrm>
            <a:off x="5612875" y="5839792"/>
            <a:ext cx="1796225" cy="338554"/>
          </a:xfrm>
          <a:prstGeom prst="rect">
            <a:avLst/>
          </a:prstGeom>
          <a:noFill/>
        </p:spPr>
        <p:txBody>
          <a:bodyPr wrap="square" rtlCol="0">
            <a:spAutoFit/>
          </a:bodyPr>
          <a:lstStyle/>
          <a:p>
            <a:pPr algn="ctr"/>
            <a:r>
              <a:rPr lang="en-AU" sz="1600" b="1" dirty="0">
                <a:solidFill>
                  <a:srgbClr val="517EB0"/>
                </a:solidFill>
              </a:rPr>
              <a:t>Students</a:t>
            </a:r>
          </a:p>
        </p:txBody>
      </p:sp>
      <p:sp>
        <p:nvSpPr>
          <p:cNvPr id="6" name="TextBox 5"/>
          <p:cNvSpPr txBox="1"/>
          <p:nvPr/>
        </p:nvSpPr>
        <p:spPr>
          <a:xfrm>
            <a:off x="9259330" y="5832389"/>
            <a:ext cx="1614616" cy="615553"/>
          </a:xfrm>
          <a:prstGeom prst="rect">
            <a:avLst/>
          </a:prstGeom>
          <a:noFill/>
        </p:spPr>
        <p:txBody>
          <a:bodyPr wrap="square" rtlCol="0">
            <a:spAutoFit/>
          </a:bodyPr>
          <a:lstStyle/>
          <a:p>
            <a:r>
              <a:rPr lang="en-AU" sz="1600" b="1" dirty="0">
                <a:solidFill>
                  <a:srgbClr val="E67923"/>
                </a:solidFill>
              </a:rPr>
              <a:t>General </a:t>
            </a:r>
            <a:r>
              <a:rPr lang="en-AU" sz="1600" b="1" dirty="0" smtClean="0">
                <a:solidFill>
                  <a:srgbClr val="E67923"/>
                </a:solidFill>
              </a:rPr>
              <a:t>public</a:t>
            </a:r>
          </a:p>
          <a:p>
            <a:endParaRPr lang="en-AU" dirty="0"/>
          </a:p>
        </p:txBody>
      </p:sp>
    </p:spTree>
    <p:extLst>
      <p:ext uri="{BB962C8B-B14F-4D97-AF65-F5344CB8AC3E}">
        <p14:creationId xmlns:p14="http://schemas.microsoft.com/office/powerpoint/2010/main" val="3445417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Delivering eye care for diabetic retinopathy</a:t>
            </a:r>
            <a:endParaRPr lang="en-AU" dirty="0"/>
          </a:p>
        </p:txBody>
      </p:sp>
      <p:sp>
        <p:nvSpPr>
          <p:cNvPr id="10" name="Slide Number Placeholder 9"/>
          <p:cNvSpPr>
            <a:spLocks noGrp="1"/>
          </p:cNvSpPr>
          <p:nvPr>
            <p:ph type="sldNum" sz="quarter" idx="12"/>
          </p:nvPr>
        </p:nvSpPr>
        <p:spPr/>
        <p:txBody>
          <a:bodyPr/>
          <a:lstStyle/>
          <a:p>
            <a:fld id="{EFA7EBBD-EF14-47A1-90C2-6A0D43370DA5}" type="slidenum">
              <a:rPr lang="en-AU" smtClean="0"/>
              <a:pPr/>
              <a:t>20</a:t>
            </a:fld>
            <a:endParaRPr lang="en-AU"/>
          </a:p>
        </p:txBody>
      </p:sp>
      <p:sp>
        <p:nvSpPr>
          <p:cNvPr id="3" name="Content Placeholder 2"/>
          <p:cNvSpPr>
            <a:spLocks noGrp="1"/>
          </p:cNvSpPr>
          <p:nvPr>
            <p:ph idx="1"/>
          </p:nvPr>
        </p:nvSpPr>
        <p:spPr>
          <a:xfrm>
            <a:off x="5185698" y="1583920"/>
            <a:ext cx="6168102" cy="4593043"/>
          </a:xfrm>
        </p:spPr>
        <p:txBody>
          <a:bodyPr/>
          <a:lstStyle/>
          <a:p>
            <a:pPr lvl="0"/>
            <a:r>
              <a:rPr lang="en-AU" dirty="0" smtClean="0"/>
              <a:t>Since 1 November 2016, primary health care services have had access to an Aboriginal and Torres Strait Islander specific </a:t>
            </a:r>
            <a:r>
              <a:rPr lang="en-AU" dirty="0" smtClean="0">
                <a:hlinkClick r:id="rId2"/>
              </a:rPr>
              <a:t>MBS item (12325) </a:t>
            </a:r>
            <a:r>
              <a:rPr lang="en-AU" dirty="0" smtClean="0"/>
              <a:t>to support screening for DR using a retinal camera.   </a:t>
            </a:r>
            <a:endParaRPr lang="en-AU" dirty="0"/>
          </a:p>
        </p:txBody>
      </p:sp>
      <p:grpSp>
        <p:nvGrpSpPr>
          <p:cNvPr id="8" name="Group 7"/>
          <p:cNvGrpSpPr/>
          <p:nvPr/>
        </p:nvGrpSpPr>
        <p:grpSpPr>
          <a:xfrm rot="21379082">
            <a:off x="755795" y="1715723"/>
            <a:ext cx="4183035" cy="4183035"/>
            <a:chOff x="342900" y="1583920"/>
            <a:chExt cx="4183035" cy="4183035"/>
          </a:xfrm>
        </p:grpSpPr>
        <p:sp>
          <p:nvSpPr>
            <p:cNvPr id="4" name="Oval 3"/>
            <p:cNvSpPr/>
            <p:nvPr/>
          </p:nvSpPr>
          <p:spPr>
            <a:xfrm>
              <a:off x="342900" y="1583920"/>
              <a:ext cx="4183035" cy="4183035"/>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19050">
              <a:solidFill>
                <a:srgbClr val="BABA1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Chord 6"/>
            <p:cNvSpPr/>
            <p:nvPr/>
          </p:nvSpPr>
          <p:spPr>
            <a:xfrm>
              <a:off x="342900" y="1583920"/>
              <a:ext cx="4183035" cy="4183035"/>
            </a:xfrm>
            <a:prstGeom prst="chord">
              <a:avLst>
                <a:gd name="adj1" fmla="val 1065611"/>
                <a:gd name="adj2" fmla="val 9741181"/>
              </a:avLst>
            </a:prstGeom>
            <a:solidFill>
              <a:srgbClr val="BABA1A"/>
            </a:solidFill>
            <a:ln w="19050">
              <a:solidFill>
                <a:srgbClr val="BAB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716972" y="4446261"/>
              <a:ext cx="3387438" cy="1015663"/>
            </a:xfrm>
            <a:prstGeom prst="rect">
              <a:avLst/>
            </a:prstGeom>
          </p:spPr>
          <p:txBody>
            <a:bodyPr wrap="square" lIns="0" tIns="0" rIns="0" bIns="0">
              <a:spAutoFit/>
            </a:bodyPr>
            <a:lstStyle/>
            <a:p>
              <a:pPr algn="ctr"/>
              <a:r>
                <a:rPr lang="en-US" sz="2200" b="1" dirty="0">
                  <a:solidFill>
                    <a:schemeClr val="bg1"/>
                  </a:solidFill>
                </a:rPr>
                <a:t>MBS item 12325 is now available for yearly retinal examinations</a:t>
              </a:r>
              <a:endParaRPr lang="en-AU" sz="2200" b="1" dirty="0">
                <a:solidFill>
                  <a:schemeClr val="bg1"/>
                </a:solidFill>
              </a:endParaRPr>
            </a:p>
          </p:txBody>
        </p:sp>
      </p:grpSp>
      <p:sp>
        <p:nvSpPr>
          <p:cNvPr id="9" name="TextBox 8"/>
          <p:cNvSpPr txBox="1"/>
          <p:nvPr/>
        </p:nvSpPr>
        <p:spPr>
          <a:xfrm>
            <a:off x="930877" y="5948623"/>
            <a:ext cx="2232454" cy="276999"/>
          </a:xfrm>
          <a:prstGeom prst="rect">
            <a:avLst/>
          </a:prstGeom>
          <a:noFill/>
        </p:spPr>
        <p:txBody>
          <a:bodyPr wrap="square" rtlCol="0">
            <a:spAutoFit/>
          </a:bodyPr>
          <a:lstStyle/>
          <a:p>
            <a:r>
              <a:rPr lang="en-AU" sz="1200" dirty="0"/>
              <a:t>Source: </a:t>
            </a:r>
            <a:r>
              <a:rPr lang="en-AU" sz="1200" dirty="0">
                <a:hlinkClick r:id="rId4"/>
              </a:rPr>
              <a:t>Indigenous Eye </a:t>
            </a:r>
            <a:r>
              <a:rPr lang="en-AU" sz="1200" dirty="0" smtClean="0">
                <a:hlinkClick r:id="rId4"/>
              </a:rPr>
              <a:t>Health</a:t>
            </a:r>
            <a:endParaRPr lang="en-AU" sz="1200" dirty="0"/>
          </a:p>
        </p:txBody>
      </p:sp>
    </p:spTree>
    <p:extLst>
      <p:ext uri="{BB962C8B-B14F-4D97-AF65-F5344CB8AC3E}">
        <p14:creationId xmlns:p14="http://schemas.microsoft.com/office/powerpoint/2010/main" val="3229380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rot="20937648">
            <a:off x="9351086" y="3115044"/>
            <a:ext cx="2499169" cy="2499169"/>
          </a:xfrm>
          <a:custGeom>
            <a:avLst/>
            <a:gdLst>
              <a:gd name="connsiteX0" fmla="*/ 0 w 2499169"/>
              <a:gd name="connsiteY0" fmla="*/ 1249585 h 2499169"/>
              <a:gd name="connsiteX1" fmla="*/ 1249585 w 2499169"/>
              <a:gd name="connsiteY1" fmla="*/ 0 h 2499169"/>
              <a:gd name="connsiteX2" fmla="*/ 2499170 w 2499169"/>
              <a:gd name="connsiteY2" fmla="*/ 1249585 h 2499169"/>
              <a:gd name="connsiteX3" fmla="*/ 1249585 w 2499169"/>
              <a:gd name="connsiteY3" fmla="*/ 2499170 h 2499169"/>
              <a:gd name="connsiteX4" fmla="*/ 0 w 2499169"/>
              <a:gd name="connsiteY4" fmla="*/ 1249585 h 249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9169" h="2499169">
                <a:moveTo>
                  <a:pt x="0" y="1249585"/>
                </a:moveTo>
                <a:cubicBezTo>
                  <a:pt x="0" y="559458"/>
                  <a:pt x="559458" y="0"/>
                  <a:pt x="1249585" y="0"/>
                </a:cubicBezTo>
                <a:cubicBezTo>
                  <a:pt x="1939712" y="0"/>
                  <a:pt x="2499170" y="559458"/>
                  <a:pt x="2499170" y="1249585"/>
                </a:cubicBezTo>
                <a:cubicBezTo>
                  <a:pt x="2499170" y="1939712"/>
                  <a:pt x="1939712" y="2499170"/>
                  <a:pt x="1249585" y="2499170"/>
                </a:cubicBezTo>
                <a:cubicBezTo>
                  <a:pt x="559458" y="2499170"/>
                  <a:pt x="0" y="1939712"/>
                  <a:pt x="0" y="1249585"/>
                </a:cubicBezTo>
                <a:close/>
              </a:path>
            </a:pathLst>
          </a:custGeom>
          <a:solidFill>
            <a:srgbClr val="E67923"/>
          </a:solidFill>
          <a:ln w="28575">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spcFirstLastPara="0" vert="horz" wrap="square" lIns="764330" tIns="645619" rIns="235338" bIns="479007"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Rural Health Outreach Fund (RHOF)</a:t>
            </a:r>
            <a:endParaRPr lang="en-AU" sz="2200" kern="1200" dirty="0">
              <a:solidFill>
                <a:schemeClr val="bg1"/>
              </a:solidFill>
            </a:endParaRPr>
          </a:p>
        </p:txBody>
      </p:sp>
      <p:sp>
        <p:nvSpPr>
          <p:cNvPr id="2" name="Title 1"/>
          <p:cNvSpPr>
            <a:spLocks noGrp="1"/>
          </p:cNvSpPr>
          <p:nvPr>
            <p:ph type="title"/>
          </p:nvPr>
        </p:nvSpPr>
        <p:spPr/>
        <p:txBody>
          <a:bodyPr/>
          <a:lstStyle/>
          <a:p>
            <a:r>
              <a:rPr lang="en-AU" smtClean="0"/>
              <a:t>Delivering eye care for diabetic retinopathy</a:t>
            </a:r>
            <a:endParaRPr lang="en-AU" dirty="0"/>
          </a:p>
        </p:txBody>
      </p:sp>
      <p:sp>
        <p:nvSpPr>
          <p:cNvPr id="5" name="Slide Number Placeholder 4"/>
          <p:cNvSpPr>
            <a:spLocks noGrp="1"/>
          </p:cNvSpPr>
          <p:nvPr>
            <p:ph type="sldNum" sz="quarter" idx="12"/>
          </p:nvPr>
        </p:nvSpPr>
        <p:spPr/>
        <p:txBody>
          <a:bodyPr/>
          <a:lstStyle/>
          <a:p>
            <a:fld id="{EFA7EBBD-EF14-47A1-90C2-6A0D43370DA5}" type="slidenum">
              <a:rPr lang="en-AU" smtClean="0"/>
              <a:pPr/>
              <a:t>21</a:t>
            </a:fld>
            <a:endParaRPr lang="en-AU"/>
          </a:p>
        </p:txBody>
      </p:sp>
      <p:sp>
        <p:nvSpPr>
          <p:cNvPr id="3" name="Content Placeholder 2"/>
          <p:cNvSpPr>
            <a:spLocks noGrp="1"/>
          </p:cNvSpPr>
          <p:nvPr>
            <p:ph idx="1"/>
          </p:nvPr>
        </p:nvSpPr>
        <p:spPr>
          <a:xfrm>
            <a:off x="838200" y="1583920"/>
            <a:ext cx="7014328" cy="4593043"/>
          </a:xfrm>
        </p:spPr>
        <p:txBody>
          <a:bodyPr/>
          <a:lstStyle/>
          <a:p>
            <a:pPr lvl="0"/>
            <a:r>
              <a:rPr lang="en-AU" dirty="0" smtClean="0"/>
              <a:t>The </a:t>
            </a:r>
            <a:r>
              <a:rPr lang="en-AU" dirty="0" smtClean="0">
                <a:hlinkClick r:id="rId2"/>
              </a:rPr>
              <a:t>Integrated Team Care (ITC) Program</a:t>
            </a:r>
            <a:r>
              <a:rPr lang="en-AU" dirty="0" smtClean="0"/>
              <a:t> helps Aboriginal and Torres Strait Islander people access culturally appropriate primary health care and provides care coordination services to people who need multidisciplinary care for chronic disease, including DR.  </a:t>
            </a:r>
          </a:p>
          <a:p>
            <a:pPr lvl="0"/>
            <a:r>
              <a:rPr lang="en-AU" dirty="0" smtClean="0"/>
              <a:t>Outreach optometry and ophthalmology services are delivered to people living in regional, rural and remote areas through the </a:t>
            </a:r>
            <a:r>
              <a:rPr lang="en-AU" dirty="0" smtClean="0">
                <a:hlinkClick r:id="rId3"/>
              </a:rPr>
              <a:t>Visiting Optometrists Scheme (VOS)</a:t>
            </a:r>
            <a:r>
              <a:rPr lang="en-AU" dirty="0" smtClean="0"/>
              <a:t> and the </a:t>
            </a:r>
            <a:r>
              <a:rPr lang="en-AU" dirty="0" smtClean="0">
                <a:hlinkClick r:id="rId4"/>
              </a:rPr>
              <a:t>Rural Health Outreach Fund (RHOF)</a:t>
            </a:r>
            <a:r>
              <a:rPr lang="en-AU" dirty="0" smtClean="0"/>
              <a:t>.</a:t>
            </a:r>
          </a:p>
          <a:p>
            <a:endParaRPr lang="en-AU" dirty="0"/>
          </a:p>
        </p:txBody>
      </p:sp>
      <p:sp>
        <p:nvSpPr>
          <p:cNvPr id="6" name="Freeform 5"/>
          <p:cNvSpPr/>
          <p:nvPr/>
        </p:nvSpPr>
        <p:spPr>
          <a:xfrm rot="20937648">
            <a:off x="8166901" y="1754640"/>
            <a:ext cx="2499169" cy="2499169"/>
          </a:xfrm>
          <a:custGeom>
            <a:avLst/>
            <a:gdLst>
              <a:gd name="connsiteX0" fmla="*/ 0 w 2499169"/>
              <a:gd name="connsiteY0" fmla="*/ 1249585 h 2499169"/>
              <a:gd name="connsiteX1" fmla="*/ 1249585 w 2499169"/>
              <a:gd name="connsiteY1" fmla="*/ 0 h 2499169"/>
              <a:gd name="connsiteX2" fmla="*/ 2499170 w 2499169"/>
              <a:gd name="connsiteY2" fmla="*/ 1249585 h 2499169"/>
              <a:gd name="connsiteX3" fmla="*/ 1249585 w 2499169"/>
              <a:gd name="connsiteY3" fmla="*/ 2499170 h 2499169"/>
              <a:gd name="connsiteX4" fmla="*/ 0 w 2499169"/>
              <a:gd name="connsiteY4" fmla="*/ 1249585 h 249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9169" h="2499169">
                <a:moveTo>
                  <a:pt x="0" y="1249585"/>
                </a:moveTo>
                <a:cubicBezTo>
                  <a:pt x="0" y="559458"/>
                  <a:pt x="559458" y="0"/>
                  <a:pt x="1249585" y="0"/>
                </a:cubicBezTo>
                <a:cubicBezTo>
                  <a:pt x="1939712" y="0"/>
                  <a:pt x="2499170" y="559458"/>
                  <a:pt x="2499170" y="1249585"/>
                </a:cubicBezTo>
                <a:cubicBezTo>
                  <a:pt x="2499170" y="1939712"/>
                  <a:pt x="1939712" y="2499170"/>
                  <a:pt x="1249585" y="2499170"/>
                </a:cubicBezTo>
                <a:cubicBezTo>
                  <a:pt x="559458" y="2499170"/>
                  <a:pt x="0" y="1939712"/>
                  <a:pt x="0" y="1249585"/>
                </a:cubicBezTo>
                <a:close/>
              </a:path>
            </a:pathLst>
          </a:custGeom>
          <a:solidFill>
            <a:srgbClr val="517EB0"/>
          </a:solidFill>
          <a:ln w="28575">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spcFirstLastPara="0" vert="horz" wrap="square" lIns="108000" tIns="0" rIns="108000" bIns="21600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Integrated Team Care (ITC) Program </a:t>
            </a:r>
            <a:endParaRPr lang="en-AU" sz="2200" kern="1200" dirty="0">
              <a:solidFill>
                <a:schemeClr val="bg1"/>
              </a:solidFill>
            </a:endParaRPr>
          </a:p>
        </p:txBody>
      </p:sp>
      <p:sp>
        <p:nvSpPr>
          <p:cNvPr id="8" name="Freeform 7"/>
          <p:cNvSpPr/>
          <p:nvPr/>
        </p:nvSpPr>
        <p:spPr>
          <a:xfrm rot="20937648">
            <a:off x="7580892" y="3460392"/>
            <a:ext cx="2499169" cy="2499169"/>
          </a:xfrm>
          <a:custGeom>
            <a:avLst/>
            <a:gdLst>
              <a:gd name="connsiteX0" fmla="*/ 0 w 2499169"/>
              <a:gd name="connsiteY0" fmla="*/ 1249585 h 2499169"/>
              <a:gd name="connsiteX1" fmla="*/ 1249585 w 2499169"/>
              <a:gd name="connsiteY1" fmla="*/ 0 h 2499169"/>
              <a:gd name="connsiteX2" fmla="*/ 2499170 w 2499169"/>
              <a:gd name="connsiteY2" fmla="*/ 1249585 h 2499169"/>
              <a:gd name="connsiteX3" fmla="*/ 1249585 w 2499169"/>
              <a:gd name="connsiteY3" fmla="*/ 2499170 h 2499169"/>
              <a:gd name="connsiteX4" fmla="*/ 0 w 2499169"/>
              <a:gd name="connsiteY4" fmla="*/ 1249585 h 249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9169" h="2499169">
                <a:moveTo>
                  <a:pt x="0" y="1249585"/>
                </a:moveTo>
                <a:cubicBezTo>
                  <a:pt x="0" y="559458"/>
                  <a:pt x="559458" y="0"/>
                  <a:pt x="1249585" y="0"/>
                </a:cubicBezTo>
                <a:cubicBezTo>
                  <a:pt x="1939712" y="0"/>
                  <a:pt x="2499170" y="559458"/>
                  <a:pt x="2499170" y="1249585"/>
                </a:cubicBezTo>
                <a:cubicBezTo>
                  <a:pt x="2499170" y="1939712"/>
                  <a:pt x="1939712" y="2499170"/>
                  <a:pt x="1249585" y="2499170"/>
                </a:cubicBezTo>
                <a:cubicBezTo>
                  <a:pt x="559458" y="2499170"/>
                  <a:pt x="0" y="1939712"/>
                  <a:pt x="0" y="1249585"/>
                </a:cubicBezTo>
                <a:close/>
              </a:path>
            </a:pathLst>
          </a:custGeom>
          <a:solidFill>
            <a:srgbClr val="BABA1A"/>
          </a:solidFill>
          <a:ln w="28575">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spcFirstLastPara="0" vert="horz" wrap="square" lIns="144000" tIns="0" rIns="144000" bIns="0" numCol="1" spcCol="1270" anchor="ctr" anchorCtr="0">
            <a:noAutofit/>
          </a:bodyPr>
          <a:lstStyle/>
          <a:p>
            <a:pPr lvl="0" algn="ctr" defTabSz="977900">
              <a:lnSpc>
                <a:spcPct val="90000"/>
              </a:lnSpc>
              <a:spcBef>
                <a:spcPct val="0"/>
              </a:spcBef>
              <a:spcAft>
                <a:spcPct val="35000"/>
              </a:spcAft>
            </a:pPr>
            <a:r>
              <a:rPr lang="en-AU" sz="2200" kern="1200" dirty="0" smtClean="0">
                <a:solidFill>
                  <a:schemeClr val="bg1"/>
                </a:solidFill>
              </a:rPr>
              <a:t>Visiting Optometrists Scheme (VOS) </a:t>
            </a:r>
            <a:endParaRPr lang="en-AU" sz="2200" kern="1200" dirty="0">
              <a:solidFill>
                <a:schemeClr val="bg1"/>
              </a:solidFill>
            </a:endParaRPr>
          </a:p>
        </p:txBody>
      </p:sp>
    </p:spTree>
    <p:extLst>
      <p:ext uri="{BB962C8B-B14F-4D97-AF65-F5344CB8AC3E}">
        <p14:creationId xmlns:p14="http://schemas.microsoft.com/office/powerpoint/2010/main" val="869284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Delivering eye care for diabetic retinopathy</a:t>
            </a:r>
            <a:endParaRPr lang="en-AU" dirty="0"/>
          </a:p>
        </p:txBody>
      </p:sp>
      <p:sp>
        <p:nvSpPr>
          <p:cNvPr id="7" name="Slide Number Placeholder 6"/>
          <p:cNvSpPr>
            <a:spLocks noGrp="1"/>
          </p:cNvSpPr>
          <p:nvPr>
            <p:ph type="sldNum" sz="quarter" idx="12"/>
          </p:nvPr>
        </p:nvSpPr>
        <p:spPr/>
        <p:txBody>
          <a:bodyPr/>
          <a:lstStyle/>
          <a:p>
            <a:fld id="{EFA7EBBD-EF14-47A1-90C2-6A0D43370DA5}" type="slidenum">
              <a:rPr lang="en-AU" smtClean="0"/>
              <a:pPr/>
              <a:t>22</a:t>
            </a:fld>
            <a:endParaRPr lang="en-AU"/>
          </a:p>
        </p:txBody>
      </p:sp>
      <p:sp>
        <p:nvSpPr>
          <p:cNvPr id="3" name="Content Placeholder 2"/>
          <p:cNvSpPr>
            <a:spLocks noGrp="1"/>
          </p:cNvSpPr>
          <p:nvPr>
            <p:ph idx="1"/>
          </p:nvPr>
        </p:nvSpPr>
        <p:spPr>
          <a:xfrm>
            <a:off x="838200" y="1583920"/>
            <a:ext cx="5412317" cy="4593043"/>
          </a:xfrm>
        </p:spPr>
        <p:txBody>
          <a:bodyPr/>
          <a:lstStyle/>
          <a:p>
            <a:pPr lvl="0"/>
            <a:r>
              <a:rPr lang="en-AU" dirty="0" smtClean="0"/>
              <a:t>Fully equipped vans—like the </a:t>
            </a:r>
            <a:r>
              <a:rPr lang="en-AU" dirty="0" smtClean="0">
                <a:hlinkClick r:id="rId2"/>
              </a:rPr>
              <a:t>Lions Outback Vision Van</a:t>
            </a:r>
            <a:r>
              <a:rPr lang="en-AU" dirty="0" smtClean="0"/>
              <a:t> in Western Australia and the </a:t>
            </a:r>
            <a:r>
              <a:rPr lang="en-AU" dirty="0" smtClean="0">
                <a:hlinkClick r:id="rId3"/>
              </a:rPr>
              <a:t>IDEAS Van</a:t>
            </a:r>
            <a:r>
              <a:rPr lang="en-AU" dirty="0" smtClean="0"/>
              <a:t> in Queensland—give rural and remote Australians access to specialist eye care. The vans are a mobile treatment centre offering comprehensive optometry and ophthalmology care, including the treatment of DR.  </a:t>
            </a:r>
            <a:endParaRPr lang="en-AU" dirty="0"/>
          </a:p>
        </p:txBody>
      </p:sp>
      <p:sp>
        <p:nvSpPr>
          <p:cNvPr id="6" name="Rounded Rectangle 5"/>
          <p:cNvSpPr/>
          <p:nvPr/>
        </p:nvSpPr>
        <p:spPr>
          <a:xfrm>
            <a:off x="6250517" y="1688009"/>
            <a:ext cx="5548003" cy="4229051"/>
          </a:xfrm>
          <a:prstGeom prst="roundRect">
            <a:avLst>
              <a:gd name="adj" fmla="val 5365"/>
            </a:avLst>
          </a:prstGeom>
          <a:blipFill dpi="0" rotWithShape="1">
            <a:blip r:embed="rId4" cstate="print">
              <a:extLst>
                <a:ext uri="{28A0092B-C50C-407E-A947-70E740481C1C}">
                  <a14:useLocalDpi xmlns:a14="http://schemas.microsoft.com/office/drawing/2010/main" val="0"/>
                </a:ext>
              </a:extLst>
            </a:blip>
            <a:srcRect/>
            <a:tile tx="-508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9325233" y="5917060"/>
            <a:ext cx="2624967" cy="461665"/>
          </a:xfrm>
          <a:prstGeom prst="rect">
            <a:avLst/>
          </a:prstGeom>
          <a:noFill/>
        </p:spPr>
        <p:txBody>
          <a:bodyPr wrap="square" rtlCol="0">
            <a:spAutoFit/>
          </a:bodyPr>
          <a:lstStyle/>
          <a:p>
            <a:r>
              <a:rPr lang="en-AU" sz="1200" dirty="0"/>
              <a:t>Source: </a:t>
            </a:r>
            <a:r>
              <a:rPr lang="en-AU" sz="1200" dirty="0">
                <a:hlinkClick r:id="rId5"/>
              </a:rPr>
              <a:t>The Fred Hollows Foundation</a:t>
            </a:r>
            <a:r>
              <a:rPr lang="en-AU" sz="1200" dirty="0"/>
              <a:t> </a:t>
            </a:r>
          </a:p>
          <a:p>
            <a:endParaRPr lang="en-AU" sz="1200" dirty="0"/>
          </a:p>
        </p:txBody>
      </p:sp>
    </p:spTree>
    <p:extLst>
      <p:ext uri="{BB962C8B-B14F-4D97-AF65-F5344CB8AC3E}">
        <p14:creationId xmlns:p14="http://schemas.microsoft.com/office/powerpoint/2010/main" val="1870127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smtClean="0"/>
              <a:t>More information about eye care for diabetic retinopathy</a:t>
            </a:r>
            <a:endParaRPr lang="en-AU" sz="3600" dirty="0"/>
          </a:p>
        </p:txBody>
      </p:sp>
      <p:sp>
        <p:nvSpPr>
          <p:cNvPr id="7" name="Slide Number Placeholder 6"/>
          <p:cNvSpPr>
            <a:spLocks noGrp="1"/>
          </p:cNvSpPr>
          <p:nvPr>
            <p:ph type="sldNum" sz="quarter" idx="12"/>
          </p:nvPr>
        </p:nvSpPr>
        <p:spPr/>
        <p:txBody>
          <a:bodyPr/>
          <a:lstStyle/>
          <a:p>
            <a:fld id="{EFA7EBBD-EF14-47A1-90C2-6A0D43370DA5}" type="slidenum">
              <a:rPr lang="en-AU" smtClean="0"/>
              <a:pPr/>
              <a:t>23</a:t>
            </a:fld>
            <a:endParaRPr lang="en-AU"/>
          </a:p>
        </p:txBody>
      </p:sp>
      <p:sp>
        <p:nvSpPr>
          <p:cNvPr id="3" name="Content Placeholder 2"/>
          <p:cNvSpPr>
            <a:spLocks noGrp="1"/>
          </p:cNvSpPr>
          <p:nvPr>
            <p:ph idx="1"/>
          </p:nvPr>
        </p:nvSpPr>
        <p:spPr>
          <a:xfrm>
            <a:off x="838201" y="1583920"/>
            <a:ext cx="6081074" cy="4593043"/>
          </a:xfrm>
        </p:spPr>
        <p:txBody>
          <a:bodyPr/>
          <a:lstStyle/>
          <a:p>
            <a:pPr indent="0">
              <a:buNone/>
            </a:pPr>
            <a:r>
              <a:rPr lang="en-AU" i="1" dirty="0" smtClean="0"/>
              <a:t>Health practice resources</a:t>
            </a:r>
          </a:p>
          <a:p>
            <a:r>
              <a:rPr lang="en-AU" dirty="0" smtClean="0">
                <a:hlinkClick r:id="rId2"/>
              </a:rPr>
              <a:t>Check Today, See Tomorrow</a:t>
            </a:r>
            <a:r>
              <a:rPr lang="en-AU" dirty="0" smtClean="0"/>
              <a:t> [resource kit] (Indigenous Eye Health Unit, 2015). </a:t>
            </a:r>
            <a:br>
              <a:rPr lang="en-AU" dirty="0" smtClean="0"/>
            </a:br>
            <a:r>
              <a:rPr lang="en-AU" dirty="0" smtClean="0"/>
              <a:t/>
            </a:r>
            <a:br>
              <a:rPr lang="en-AU" dirty="0" smtClean="0"/>
            </a:br>
            <a:r>
              <a:rPr lang="en-AU" dirty="0" smtClean="0"/>
              <a:t>Resources for health professionals include:</a:t>
            </a:r>
          </a:p>
          <a:p>
            <a:pPr lvl="1"/>
            <a:r>
              <a:rPr lang="en-AU" dirty="0" smtClean="0">
                <a:hlinkClick r:id="rId3"/>
              </a:rPr>
              <a:t>Diabetes eye care flipchart</a:t>
            </a:r>
            <a:endParaRPr lang="en-AU" dirty="0" smtClean="0"/>
          </a:p>
          <a:p>
            <a:pPr lvl="1"/>
            <a:r>
              <a:rPr lang="en-AU" dirty="0" smtClean="0">
                <a:hlinkClick r:id="rId4"/>
              </a:rPr>
              <a:t>Messages and adult eye check</a:t>
            </a:r>
            <a:endParaRPr lang="en-AU" dirty="0" smtClean="0"/>
          </a:p>
          <a:p>
            <a:pPr lvl="1"/>
            <a:r>
              <a:rPr lang="en-AU" dirty="0" smtClean="0">
                <a:hlinkClick r:id="rId5"/>
              </a:rPr>
              <a:t>Diabetic retinopathy screening card</a:t>
            </a:r>
            <a:endParaRPr lang="en-AU"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7701" y="2041802"/>
            <a:ext cx="4684049" cy="3316655"/>
          </a:xfrm>
          <a:prstGeom prst="roundRect">
            <a:avLst>
              <a:gd name="adj" fmla="val 8594"/>
            </a:avLst>
          </a:prstGeom>
          <a:solidFill>
            <a:srgbClr val="FFFFFF">
              <a:shade val="85000"/>
            </a:srgbClr>
          </a:solidFill>
          <a:ln w="28575">
            <a:solidFill>
              <a:schemeClr val="bg1"/>
            </a:solidFill>
          </a:ln>
          <a:effectLst>
            <a:outerShdw blurRad="50800" dist="38100" dir="2700000" algn="tl" rotWithShape="0">
              <a:prstClr val="black">
                <a:alpha val="40000"/>
              </a:prstClr>
            </a:outerShdw>
          </a:effectLst>
        </p:spPr>
      </p:pic>
      <p:sp>
        <p:nvSpPr>
          <p:cNvPr id="5" name="TextBox 4"/>
          <p:cNvSpPr txBox="1"/>
          <p:nvPr/>
        </p:nvSpPr>
        <p:spPr>
          <a:xfrm>
            <a:off x="9715299" y="5441905"/>
            <a:ext cx="2204117" cy="276999"/>
          </a:xfrm>
          <a:prstGeom prst="rect">
            <a:avLst/>
          </a:prstGeom>
          <a:noFill/>
        </p:spPr>
        <p:txBody>
          <a:bodyPr wrap="square" rtlCol="0">
            <a:spAutoFit/>
          </a:bodyPr>
          <a:lstStyle/>
          <a:p>
            <a:r>
              <a:rPr lang="en-AU" sz="1200" dirty="0"/>
              <a:t>Source: </a:t>
            </a:r>
            <a:r>
              <a:rPr lang="en-AU" sz="1200" dirty="0">
                <a:hlinkClick r:id="rId7"/>
              </a:rPr>
              <a:t>Indigenous Eye </a:t>
            </a:r>
            <a:r>
              <a:rPr lang="en-AU" sz="1200" dirty="0" smtClean="0">
                <a:hlinkClick r:id="rId7"/>
              </a:rPr>
              <a:t>Health</a:t>
            </a:r>
            <a:endParaRPr lang="en-AU" sz="1200" dirty="0"/>
          </a:p>
        </p:txBody>
      </p:sp>
    </p:spTree>
    <p:extLst>
      <p:ext uri="{BB962C8B-B14F-4D97-AF65-F5344CB8AC3E}">
        <p14:creationId xmlns:p14="http://schemas.microsoft.com/office/powerpoint/2010/main" val="3205122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smtClean="0"/>
              <a:t>More information about eye care for diabetic retinopathy</a:t>
            </a:r>
            <a:endParaRPr lang="en-AU" sz="3600" dirty="0"/>
          </a:p>
        </p:txBody>
      </p:sp>
      <p:sp>
        <p:nvSpPr>
          <p:cNvPr id="7" name="Slide Number Placeholder 6"/>
          <p:cNvSpPr>
            <a:spLocks noGrp="1"/>
          </p:cNvSpPr>
          <p:nvPr>
            <p:ph type="sldNum" sz="quarter" idx="12"/>
          </p:nvPr>
        </p:nvSpPr>
        <p:spPr/>
        <p:txBody>
          <a:bodyPr/>
          <a:lstStyle/>
          <a:p>
            <a:fld id="{EFA7EBBD-EF14-47A1-90C2-6A0D43370DA5}" type="slidenum">
              <a:rPr lang="en-AU" smtClean="0"/>
              <a:pPr/>
              <a:t>24</a:t>
            </a:fld>
            <a:endParaRPr lang="en-AU"/>
          </a:p>
        </p:txBody>
      </p:sp>
      <p:sp>
        <p:nvSpPr>
          <p:cNvPr id="3" name="Content Placeholder 2"/>
          <p:cNvSpPr>
            <a:spLocks noGrp="1"/>
          </p:cNvSpPr>
          <p:nvPr>
            <p:ph idx="1"/>
          </p:nvPr>
        </p:nvSpPr>
        <p:spPr>
          <a:xfrm>
            <a:off x="838200" y="1583920"/>
            <a:ext cx="7315986" cy="4593043"/>
          </a:xfrm>
        </p:spPr>
        <p:txBody>
          <a:bodyPr/>
          <a:lstStyle/>
          <a:p>
            <a:pPr indent="0">
              <a:buNone/>
            </a:pPr>
            <a:r>
              <a:rPr lang="en-AU" i="1" dirty="0" smtClean="0"/>
              <a:t>Health practice resources</a:t>
            </a:r>
          </a:p>
          <a:p>
            <a:r>
              <a:rPr lang="en-AU" dirty="0" smtClean="0">
                <a:hlinkClick r:id="rId2"/>
              </a:rPr>
              <a:t>Diabetes eye health: a guide for health care professionals</a:t>
            </a:r>
            <a:r>
              <a:rPr lang="en-AU" dirty="0" smtClean="0"/>
              <a:t> [report] (International Diabetes Federation and The Fred Hollows Foundation, 2015) </a:t>
            </a:r>
          </a:p>
          <a:p>
            <a:r>
              <a:rPr lang="en-AU" dirty="0" smtClean="0">
                <a:hlinkClick r:id="rId3"/>
              </a:rPr>
              <a:t>Guidelines for the management of diabetic retinopathy</a:t>
            </a:r>
            <a:r>
              <a:rPr lang="en-AU" dirty="0" smtClean="0"/>
              <a:t> [report] (National Health and Medical Research Council, 2008)</a:t>
            </a:r>
            <a:endParaRPr lang="en-AU"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668" y="1792205"/>
            <a:ext cx="3104449" cy="4134727"/>
          </a:xfrm>
          <a:prstGeom prst="roundRect">
            <a:avLst>
              <a:gd name="adj" fmla="val 8594"/>
            </a:avLst>
          </a:prstGeom>
          <a:solidFill>
            <a:srgbClr val="FFFFFF">
              <a:shade val="85000"/>
            </a:srgbClr>
          </a:solidFill>
          <a:ln w="28575">
            <a:solidFill>
              <a:schemeClr val="bg1"/>
            </a:solidFill>
          </a:ln>
          <a:effectLst>
            <a:outerShdw blurRad="50800" dist="38100" dir="2700000" algn="tl" rotWithShape="0">
              <a:prstClr val="black">
                <a:alpha val="40000"/>
              </a:prstClr>
            </a:outerShdw>
          </a:effectLst>
        </p:spPr>
      </p:pic>
      <p:sp>
        <p:nvSpPr>
          <p:cNvPr id="4" name="TextBox 3"/>
          <p:cNvSpPr txBox="1"/>
          <p:nvPr/>
        </p:nvSpPr>
        <p:spPr>
          <a:xfrm>
            <a:off x="8913342" y="5972928"/>
            <a:ext cx="2553729" cy="276999"/>
          </a:xfrm>
          <a:prstGeom prst="rect">
            <a:avLst/>
          </a:prstGeom>
          <a:noFill/>
        </p:spPr>
        <p:txBody>
          <a:bodyPr wrap="square" rtlCol="0">
            <a:spAutoFit/>
          </a:bodyPr>
          <a:lstStyle/>
          <a:p>
            <a:r>
              <a:rPr lang="en-AU" sz="1200" dirty="0"/>
              <a:t>Source: </a:t>
            </a:r>
            <a:r>
              <a:rPr lang="en-AU" sz="1200" dirty="0">
                <a:hlinkClick r:id="rId5"/>
              </a:rPr>
              <a:t>The Fred Hollows Foundation</a:t>
            </a:r>
            <a:r>
              <a:rPr lang="en-AU" sz="1200" dirty="0"/>
              <a:t> </a:t>
            </a:r>
          </a:p>
        </p:txBody>
      </p:sp>
    </p:spTree>
    <p:extLst>
      <p:ext uri="{BB962C8B-B14F-4D97-AF65-F5344CB8AC3E}">
        <p14:creationId xmlns:p14="http://schemas.microsoft.com/office/powerpoint/2010/main" val="1508229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smtClean="0"/>
              <a:t>More information about eye care for diabetic retinopathy</a:t>
            </a:r>
            <a:endParaRPr lang="en-AU" sz="3600" dirty="0"/>
          </a:p>
        </p:txBody>
      </p:sp>
      <p:sp>
        <p:nvSpPr>
          <p:cNvPr id="7" name="Slide Number Placeholder 6"/>
          <p:cNvSpPr>
            <a:spLocks noGrp="1"/>
          </p:cNvSpPr>
          <p:nvPr>
            <p:ph type="sldNum" sz="quarter" idx="12"/>
          </p:nvPr>
        </p:nvSpPr>
        <p:spPr/>
        <p:txBody>
          <a:bodyPr/>
          <a:lstStyle/>
          <a:p>
            <a:fld id="{EFA7EBBD-EF14-47A1-90C2-6A0D43370DA5}" type="slidenum">
              <a:rPr lang="en-AU" smtClean="0"/>
              <a:pPr/>
              <a:t>25</a:t>
            </a:fld>
            <a:endParaRPr lang="en-AU"/>
          </a:p>
        </p:txBody>
      </p:sp>
      <p:sp>
        <p:nvSpPr>
          <p:cNvPr id="3" name="Content Placeholder 2"/>
          <p:cNvSpPr>
            <a:spLocks noGrp="1"/>
          </p:cNvSpPr>
          <p:nvPr>
            <p:ph idx="1"/>
          </p:nvPr>
        </p:nvSpPr>
        <p:spPr>
          <a:xfrm>
            <a:off x="838199" y="1583920"/>
            <a:ext cx="6788085" cy="4593043"/>
          </a:xfrm>
        </p:spPr>
        <p:txBody>
          <a:bodyPr/>
          <a:lstStyle/>
          <a:p>
            <a:pPr indent="0">
              <a:buNone/>
            </a:pPr>
            <a:r>
              <a:rPr lang="en-AU" i="1" dirty="0" smtClean="0"/>
              <a:t>Training resources</a:t>
            </a:r>
          </a:p>
          <a:p>
            <a:r>
              <a:rPr lang="en-AU" dirty="0" smtClean="0">
                <a:hlinkClick r:id="rId2"/>
              </a:rPr>
              <a:t>Diabetic retinopathy grading</a:t>
            </a:r>
            <a:r>
              <a:rPr lang="en-AU" dirty="0" smtClean="0"/>
              <a:t> [online course] (Indigenous Eye Health Unit and Centre for Eye Research Australia, updated 2016). </a:t>
            </a:r>
          </a:p>
          <a:p>
            <a:r>
              <a:rPr lang="en-AU" dirty="0" smtClean="0">
                <a:hlinkClick r:id="rId3"/>
              </a:rPr>
              <a:t>Eye health and diabetes</a:t>
            </a:r>
            <a:r>
              <a:rPr lang="en-AU" dirty="0" smtClean="0"/>
              <a:t> [online module] (Remote Area Health Corps)</a:t>
            </a:r>
          </a:p>
          <a:p>
            <a:r>
              <a:rPr lang="en-AU" dirty="0" smtClean="0">
                <a:hlinkClick r:id="rId4"/>
              </a:rPr>
              <a:t>Primary eye care checks</a:t>
            </a:r>
            <a:r>
              <a:rPr lang="en-AU" dirty="0" smtClean="0"/>
              <a:t> [online module] (Remote Area Health Corps)</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7383" y="2143213"/>
            <a:ext cx="4684049" cy="2212239"/>
          </a:xfrm>
          <a:prstGeom prst="roundRect">
            <a:avLst>
              <a:gd name="adj" fmla="val 8594"/>
            </a:avLst>
          </a:prstGeom>
          <a:solidFill>
            <a:srgbClr val="FFFFFF">
              <a:shade val="85000"/>
            </a:srgbClr>
          </a:solidFill>
          <a:ln w="28575">
            <a:solidFill>
              <a:schemeClr val="bg1"/>
            </a:solidFill>
          </a:ln>
          <a:effectLst>
            <a:outerShdw blurRad="50800" dist="38100" dir="2700000" algn="tl" rotWithShape="0">
              <a:prstClr val="black">
                <a:alpha val="40000"/>
              </a:prstClr>
            </a:outerShdw>
          </a:effectLst>
        </p:spPr>
      </p:pic>
      <p:sp>
        <p:nvSpPr>
          <p:cNvPr id="5" name="TextBox 4"/>
          <p:cNvSpPr txBox="1"/>
          <p:nvPr/>
        </p:nvSpPr>
        <p:spPr>
          <a:xfrm>
            <a:off x="9837931" y="4533412"/>
            <a:ext cx="2113501" cy="276999"/>
          </a:xfrm>
          <a:prstGeom prst="rect">
            <a:avLst/>
          </a:prstGeom>
          <a:noFill/>
        </p:spPr>
        <p:txBody>
          <a:bodyPr wrap="square" rtlCol="0">
            <a:spAutoFit/>
          </a:bodyPr>
          <a:lstStyle/>
          <a:p>
            <a:r>
              <a:rPr lang="en-AU" sz="1200" dirty="0"/>
              <a:t>Source: </a:t>
            </a:r>
            <a:r>
              <a:rPr lang="en-AU" sz="1200" dirty="0">
                <a:hlinkClick r:id="rId6"/>
              </a:rPr>
              <a:t>Indigenous Eye </a:t>
            </a:r>
            <a:r>
              <a:rPr lang="en-AU" sz="1200" dirty="0" smtClean="0">
                <a:hlinkClick r:id="rId6"/>
              </a:rPr>
              <a:t>Health</a:t>
            </a:r>
            <a:endParaRPr lang="en-AU" sz="1200" dirty="0"/>
          </a:p>
        </p:txBody>
      </p:sp>
    </p:spTree>
    <p:extLst>
      <p:ext uri="{BB962C8B-B14F-4D97-AF65-F5344CB8AC3E}">
        <p14:creationId xmlns:p14="http://schemas.microsoft.com/office/powerpoint/2010/main" val="1892276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smtClean="0"/>
              <a:t>More information about eye care for diabetic retinopathy</a:t>
            </a:r>
            <a:endParaRPr lang="en-AU" sz="3600" dirty="0"/>
          </a:p>
        </p:txBody>
      </p:sp>
      <p:sp>
        <p:nvSpPr>
          <p:cNvPr id="7" name="Slide Number Placeholder 6"/>
          <p:cNvSpPr>
            <a:spLocks noGrp="1"/>
          </p:cNvSpPr>
          <p:nvPr>
            <p:ph type="sldNum" sz="quarter" idx="12"/>
          </p:nvPr>
        </p:nvSpPr>
        <p:spPr/>
        <p:txBody>
          <a:bodyPr/>
          <a:lstStyle/>
          <a:p>
            <a:fld id="{EFA7EBBD-EF14-47A1-90C2-6A0D43370DA5}" type="slidenum">
              <a:rPr lang="en-AU" smtClean="0"/>
              <a:pPr/>
              <a:t>26</a:t>
            </a:fld>
            <a:endParaRPr lang="en-AU"/>
          </a:p>
        </p:txBody>
      </p:sp>
      <p:sp>
        <p:nvSpPr>
          <p:cNvPr id="3" name="Content Placeholder 2"/>
          <p:cNvSpPr>
            <a:spLocks noGrp="1"/>
          </p:cNvSpPr>
          <p:nvPr>
            <p:ph idx="1"/>
          </p:nvPr>
        </p:nvSpPr>
        <p:spPr>
          <a:xfrm>
            <a:off x="838200" y="1583920"/>
            <a:ext cx="10509917" cy="4593043"/>
          </a:xfrm>
        </p:spPr>
        <p:txBody>
          <a:bodyPr>
            <a:normAutofit/>
          </a:bodyPr>
          <a:lstStyle/>
          <a:p>
            <a:pPr indent="0">
              <a:buNone/>
            </a:pPr>
            <a:r>
              <a:rPr lang="en-AU" i="1" dirty="0" smtClean="0"/>
              <a:t>Health promotion resources</a:t>
            </a:r>
          </a:p>
          <a:p>
            <a:r>
              <a:rPr lang="en-AU" dirty="0" smtClean="0">
                <a:hlinkClick r:id="rId2"/>
              </a:rPr>
              <a:t>Aunty Mary’s story</a:t>
            </a:r>
            <a:r>
              <a:rPr lang="en-AU" dirty="0" smtClean="0"/>
              <a:t> [video] (Guide Dogs NSW/ACT, Hooker M, 2013 )</a:t>
            </a:r>
          </a:p>
          <a:p>
            <a:r>
              <a:rPr lang="en-AU" dirty="0" smtClean="0">
                <a:hlinkClick r:id="rId3"/>
              </a:rPr>
              <a:t>Bad sugars, bad eyes</a:t>
            </a:r>
            <a:r>
              <a:rPr lang="en-AU" dirty="0" smtClean="0"/>
              <a:t> [video] (Lions Outback Vision, 2012)</a:t>
            </a:r>
          </a:p>
          <a:p>
            <a:r>
              <a:rPr lang="en-AU" dirty="0" smtClean="0">
                <a:hlinkClick r:id="rId4"/>
              </a:rPr>
              <a:t>Check Today, See Tomorrow</a:t>
            </a:r>
            <a:r>
              <a:rPr lang="en-AU" dirty="0" smtClean="0"/>
              <a:t> [resource kit]</a:t>
            </a:r>
            <a:br>
              <a:rPr lang="en-AU" dirty="0" smtClean="0"/>
            </a:br>
            <a:r>
              <a:rPr lang="en-AU" dirty="0" smtClean="0"/>
              <a:t>(Indigenous Eye Health Unit, 2015). </a:t>
            </a:r>
            <a:br>
              <a:rPr lang="en-AU" dirty="0" smtClean="0"/>
            </a:br>
            <a:r>
              <a:rPr lang="en-AU" dirty="0" smtClean="0"/>
              <a:t/>
            </a:r>
            <a:br>
              <a:rPr lang="en-AU" dirty="0" smtClean="0"/>
            </a:br>
            <a:r>
              <a:rPr lang="en-AU" sz="2700" dirty="0" smtClean="0"/>
              <a:t>Resources for patients and communities include:</a:t>
            </a:r>
          </a:p>
          <a:p>
            <a:pPr lvl="1"/>
            <a:r>
              <a:rPr lang="en-AU" dirty="0" smtClean="0">
                <a:hlinkClick r:id="rId5"/>
              </a:rPr>
              <a:t>Diabetes eye care brochure</a:t>
            </a:r>
            <a:endParaRPr lang="en-AU" dirty="0" smtClean="0"/>
          </a:p>
          <a:p>
            <a:pPr lvl="1"/>
            <a:r>
              <a:rPr lang="en-AU" dirty="0" smtClean="0">
                <a:hlinkClick r:id="rId6"/>
              </a:rPr>
              <a:t>Urban, rural and remote posters</a:t>
            </a:r>
            <a:endParaRPr lang="en-AU" dirty="0" smtClean="0"/>
          </a:p>
          <a:p>
            <a:pPr lvl="1"/>
            <a:r>
              <a:rPr lang="en-AU" dirty="0" smtClean="0">
                <a:hlinkClick r:id="rId7"/>
              </a:rPr>
              <a:t>Multimedia resources</a:t>
            </a:r>
            <a:endParaRPr lang="en-AU" dirty="0" smtClean="0"/>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73360" y="3373972"/>
            <a:ext cx="3473305" cy="2611508"/>
          </a:xfrm>
          <a:prstGeom prst="roundRect">
            <a:avLst>
              <a:gd name="adj" fmla="val 8594"/>
            </a:avLst>
          </a:prstGeom>
          <a:solidFill>
            <a:srgbClr val="FFFFFF">
              <a:shade val="85000"/>
            </a:srgbClr>
          </a:solidFill>
          <a:ln w="28575">
            <a:solidFill>
              <a:schemeClr val="bg1"/>
            </a:solidFill>
          </a:ln>
          <a:effectLst>
            <a:outerShdw blurRad="50800" dist="38100" dir="2700000" algn="tl" rotWithShape="0">
              <a:prstClr val="black">
                <a:alpha val="40000"/>
              </a:prstClr>
            </a:outerShdw>
          </a:effectLst>
        </p:spPr>
      </p:pic>
      <p:sp>
        <p:nvSpPr>
          <p:cNvPr id="5" name="TextBox 4"/>
          <p:cNvSpPr txBox="1"/>
          <p:nvPr/>
        </p:nvSpPr>
        <p:spPr>
          <a:xfrm>
            <a:off x="9514703" y="5995705"/>
            <a:ext cx="2195573" cy="276999"/>
          </a:xfrm>
          <a:prstGeom prst="rect">
            <a:avLst/>
          </a:prstGeom>
          <a:noFill/>
        </p:spPr>
        <p:txBody>
          <a:bodyPr wrap="square" rtlCol="0">
            <a:spAutoFit/>
          </a:bodyPr>
          <a:lstStyle/>
          <a:p>
            <a:r>
              <a:rPr lang="en-AU" sz="1200" dirty="0"/>
              <a:t>Source: </a:t>
            </a:r>
            <a:r>
              <a:rPr lang="en-AU" sz="1200" dirty="0">
                <a:hlinkClick r:id="rId9"/>
              </a:rPr>
              <a:t>Lions Outback </a:t>
            </a:r>
            <a:r>
              <a:rPr lang="en-AU" sz="1200" dirty="0" smtClean="0">
                <a:hlinkClick r:id="rId9"/>
              </a:rPr>
              <a:t>Vision</a:t>
            </a:r>
            <a:endParaRPr lang="en-AU" sz="1200" dirty="0"/>
          </a:p>
        </p:txBody>
      </p:sp>
    </p:spTree>
    <p:extLst>
      <p:ext uri="{BB962C8B-B14F-4D97-AF65-F5344CB8AC3E}">
        <p14:creationId xmlns:p14="http://schemas.microsoft.com/office/powerpoint/2010/main" val="1202392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Eye Health web resource </a:t>
            </a:r>
            <a:endParaRPr lang="en-AU" b="1" dirty="0"/>
          </a:p>
        </p:txBody>
      </p:sp>
      <p:sp>
        <p:nvSpPr>
          <p:cNvPr id="3" name="Content Placeholder 2"/>
          <p:cNvSpPr>
            <a:spLocks noGrp="1"/>
          </p:cNvSpPr>
          <p:nvPr>
            <p:ph idx="4294967295"/>
          </p:nvPr>
        </p:nvSpPr>
        <p:spPr>
          <a:xfrm>
            <a:off x="1044146" y="2096948"/>
            <a:ext cx="6567616" cy="2895182"/>
          </a:xfrm>
        </p:spPr>
        <p:txBody>
          <a:bodyPr>
            <a:normAutofit/>
          </a:bodyPr>
          <a:lstStyle/>
          <a:p>
            <a:pPr marL="0" indent="0">
              <a:lnSpc>
                <a:spcPct val="120000"/>
              </a:lnSpc>
              <a:buNone/>
            </a:pPr>
            <a:r>
              <a:rPr lang="en-AU" sz="3000" dirty="0" smtClean="0"/>
              <a:t>These key facts have been developed by the Australian Indigenous </a:t>
            </a:r>
            <a:r>
              <a:rPr lang="en-AU" sz="3000" dirty="0" err="1" smtClean="0"/>
              <a:t>Health</a:t>
            </a:r>
            <a:r>
              <a:rPr lang="en-AU" sz="3000" i="1" dirty="0" err="1" smtClean="0"/>
              <a:t>InfoNet</a:t>
            </a:r>
            <a:r>
              <a:rPr lang="en-AU" sz="3000" dirty="0" smtClean="0"/>
              <a:t> </a:t>
            </a:r>
            <a:br>
              <a:rPr lang="en-AU" sz="3000" dirty="0" smtClean="0"/>
            </a:br>
            <a:r>
              <a:rPr lang="en-AU" sz="3000" dirty="0" smtClean="0"/>
              <a:t>and</a:t>
            </a:r>
            <a:r>
              <a:rPr lang="en-AU" sz="3000" dirty="0"/>
              <a:t> </a:t>
            </a:r>
            <a:r>
              <a:rPr lang="en-AU" sz="3000" dirty="0" smtClean="0"/>
              <a:t>The Fred Hollows Foundation </a:t>
            </a:r>
            <a:r>
              <a:rPr lang="en-AU" sz="3000" dirty="0"/>
              <a:t/>
            </a:r>
            <a:br>
              <a:rPr lang="en-AU" sz="3000" dirty="0"/>
            </a:br>
            <a:r>
              <a:rPr lang="en-AU" sz="3000" dirty="0" smtClean="0"/>
              <a:t>and are available on the </a:t>
            </a:r>
            <a:r>
              <a:rPr lang="en-AU" sz="3000" dirty="0" err="1" smtClean="0"/>
              <a:t>Health</a:t>
            </a:r>
            <a:r>
              <a:rPr lang="en-AU" sz="3000" i="1" dirty="0" err="1" smtClean="0"/>
              <a:t>InfoNet’s</a:t>
            </a:r>
            <a:r>
              <a:rPr lang="en-AU" sz="3000" dirty="0" smtClean="0"/>
              <a:t> </a:t>
            </a:r>
            <a:r>
              <a:rPr lang="en-AU" sz="3000" dirty="0"/>
              <a:t/>
            </a:r>
            <a:br>
              <a:rPr lang="en-AU" sz="3000" dirty="0"/>
            </a:br>
            <a:r>
              <a:rPr lang="en-AU" sz="3000" dirty="0" smtClean="0"/>
              <a:t>Eye Health web resource:</a:t>
            </a:r>
            <a:endParaRPr lang="en-AU" sz="1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86944">
            <a:off x="8077664" y="1816498"/>
            <a:ext cx="3460306" cy="3183212"/>
          </a:xfrm>
          <a:prstGeom prst="rect">
            <a:avLst/>
          </a:prstGeom>
          <a:effectLst/>
        </p:spPr>
      </p:pic>
      <p:sp>
        <p:nvSpPr>
          <p:cNvPr id="5" name="TextBox 4"/>
          <p:cNvSpPr txBox="1"/>
          <p:nvPr/>
        </p:nvSpPr>
        <p:spPr>
          <a:xfrm>
            <a:off x="832517" y="4992130"/>
            <a:ext cx="10680852" cy="646331"/>
          </a:xfrm>
          <a:prstGeom prst="rect">
            <a:avLst/>
          </a:prstGeom>
          <a:noFill/>
        </p:spPr>
        <p:txBody>
          <a:bodyPr wrap="square" rtlCol="0">
            <a:spAutoFit/>
          </a:bodyPr>
          <a:lstStyle/>
          <a:p>
            <a:r>
              <a:rPr lang="en-AU" b="1" dirty="0" smtClean="0">
                <a:hlinkClick r:id="rId3"/>
              </a:rPr>
              <a:t>www.healthinfonet.ecu.edu.au/other-health-conditions/eyeworkers/diabetic-retinopathy/key-facts</a:t>
            </a:r>
            <a:endParaRPr lang="en-AU" b="1" dirty="0"/>
          </a:p>
          <a:p>
            <a:endParaRPr lang="en-AU" dirty="0"/>
          </a:p>
        </p:txBody>
      </p:sp>
      <p:sp>
        <p:nvSpPr>
          <p:cNvPr id="7" name="Slide Number Placeholder 6"/>
          <p:cNvSpPr>
            <a:spLocks noGrp="1"/>
          </p:cNvSpPr>
          <p:nvPr>
            <p:ph type="sldNum" sz="quarter" idx="12"/>
          </p:nvPr>
        </p:nvSpPr>
        <p:spPr/>
        <p:txBody>
          <a:bodyPr/>
          <a:lstStyle/>
          <a:p>
            <a:fld id="{EFA7EBBD-EF14-47A1-90C2-6A0D43370DA5}" type="slidenum">
              <a:rPr lang="en-AU" smtClean="0"/>
              <a:pPr/>
              <a:t>27</a:t>
            </a:fld>
            <a:endParaRPr lang="en-AU"/>
          </a:p>
        </p:txBody>
      </p:sp>
    </p:spTree>
    <p:extLst>
      <p:ext uri="{BB962C8B-B14F-4D97-AF65-F5344CB8AC3E}">
        <p14:creationId xmlns:p14="http://schemas.microsoft.com/office/powerpoint/2010/main" val="1023870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Eye Health web resource </a:t>
            </a:r>
            <a:endParaRPr lang="en-AU" dirty="0"/>
          </a:p>
        </p:txBody>
      </p:sp>
      <p:sp>
        <p:nvSpPr>
          <p:cNvPr id="7" name="Slide Number Placeholder 6"/>
          <p:cNvSpPr>
            <a:spLocks noGrp="1"/>
          </p:cNvSpPr>
          <p:nvPr>
            <p:ph type="sldNum" sz="quarter" idx="12"/>
          </p:nvPr>
        </p:nvSpPr>
        <p:spPr/>
        <p:txBody>
          <a:bodyPr/>
          <a:lstStyle/>
          <a:p>
            <a:fld id="{EFA7EBBD-EF14-47A1-90C2-6A0D43370DA5}" type="slidenum">
              <a:rPr lang="en-AU" smtClean="0"/>
              <a:pPr/>
              <a:t>28</a:t>
            </a:fld>
            <a:endParaRPr lang="en-AU"/>
          </a:p>
        </p:txBody>
      </p:sp>
      <p:sp>
        <p:nvSpPr>
          <p:cNvPr id="3" name="Content Placeholder 2"/>
          <p:cNvSpPr>
            <a:spLocks noGrp="1"/>
          </p:cNvSpPr>
          <p:nvPr>
            <p:ph idx="1"/>
          </p:nvPr>
        </p:nvSpPr>
        <p:spPr>
          <a:xfrm>
            <a:off x="603315" y="1583921"/>
            <a:ext cx="6618223" cy="4015022"/>
          </a:xfrm>
        </p:spPr>
        <p:txBody>
          <a:bodyPr>
            <a:normAutofit fontScale="92500"/>
          </a:bodyPr>
          <a:lstStyle/>
          <a:p>
            <a:pPr indent="0">
              <a:buNone/>
            </a:pPr>
            <a:r>
              <a:rPr lang="en-US" sz="2400" dirty="0" smtClean="0"/>
              <a:t>The Eye Health web resource (</a:t>
            </a:r>
            <a:r>
              <a:rPr lang="en-US" sz="2400" dirty="0" smtClean="0">
                <a:hlinkClick r:id="rId2"/>
              </a:rPr>
              <a:t>www.eyehealth.org.au</a:t>
            </a:r>
            <a:r>
              <a:rPr lang="en-US" sz="2400" dirty="0" smtClean="0"/>
              <a:t>) provides health professionals with the latest information and research to inform their everyday practice. It includes:</a:t>
            </a:r>
          </a:p>
          <a:p>
            <a:pPr lvl="1"/>
            <a:r>
              <a:rPr lang="en-US" dirty="0" smtClean="0"/>
              <a:t>an </a:t>
            </a:r>
            <a:r>
              <a:rPr lang="en-US" dirty="0" smtClean="0">
                <a:hlinkClick r:id="rId2"/>
              </a:rPr>
              <a:t>extensive collection</a:t>
            </a:r>
            <a:r>
              <a:rPr lang="en-US" dirty="0" smtClean="0"/>
              <a:t> of information and resources about the eye health of Aboriginal and Torres Strait Islander people</a:t>
            </a:r>
          </a:p>
          <a:p>
            <a:pPr lvl="1"/>
            <a:r>
              <a:rPr lang="en-US" dirty="0" smtClean="0"/>
              <a:t>a </a:t>
            </a:r>
            <a:r>
              <a:rPr lang="en-US" dirty="0" smtClean="0">
                <a:hlinkClick r:id="rId3"/>
              </a:rPr>
              <a:t>workforce portal</a:t>
            </a:r>
            <a:r>
              <a:rPr lang="en-US" dirty="0" smtClean="0"/>
              <a:t> (a selection of plain language information for health care providers)</a:t>
            </a:r>
          </a:p>
          <a:p>
            <a:pPr lvl="1"/>
            <a:r>
              <a:rPr lang="en-US" dirty="0" smtClean="0"/>
              <a:t>a </a:t>
            </a:r>
            <a:r>
              <a:rPr lang="en-US" dirty="0" smtClean="0">
                <a:hlinkClick r:id="rId4"/>
              </a:rPr>
              <a:t>yarning place</a:t>
            </a:r>
            <a:r>
              <a:rPr lang="en-US" dirty="0" smtClean="0"/>
              <a:t> (an online network to help people connect). </a:t>
            </a:r>
            <a:endParaRPr lang="en-AU"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1538" y="1740680"/>
            <a:ext cx="4544700" cy="3858262"/>
          </a:xfrm>
          <a:prstGeom prst="roundRect">
            <a:avLst>
              <a:gd name="adj" fmla="val 3854"/>
            </a:avLst>
          </a:prstGeom>
          <a:solidFill>
            <a:srgbClr val="FFFFFF">
              <a:shade val="85000"/>
            </a:srgbClr>
          </a:solidFill>
          <a:ln w="28575">
            <a:solidFill>
              <a:schemeClr val="bg1"/>
            </a:solidFill>
          </a:ln>
          <a:effectLst>
            <a:outerShdw blurRad="50800" dist="38100" dir="2700000" algn="tl" rotWithShape="0">
              <a:prstClr val="black">
                <a:alpha val="40000"/>
              </a:prstClr>
            </a:outerShdw>
          </a:effectLst>
        </p:spPr>
      </p:pic>
      <p:sp>
        <p:nvSpPr>
          <p:cNvPr id="4" name="TextBox 3"/>
          <p:cNvSpPr txBox="1"/>
          <p:nvPr/>
        </p:nvSpPr>
        <p:spPr>
          <a:xfrm>
            <a:off x="7125509" y="5659395"/>
            <a:ext cx="4736757" cy="276999"/>
          </a:xfrm>
          <a:prstGeom prst="rect">
            <a:avLst/>
          </a:prstGeom>
          <a:noFill/>
        </p:spPr>
        <p:txBody>
          <a:bodyPr wrap="square" rtlCol="0">
            <a:spAutoFit/>
          </a:bodyPr>
          <a:lstStyle/>
          <a:p>
            <a:r>
              <a:rPr lang="en-AU" sz="1200" i="1" dirty="0" smtClean="0"/>
              <a:t>Home page of the Eye Health web resource</a:t>
            </a:r>
            <a:endParaRPr lang="en-AU" sz="1200" i="1" dirty="0"/>
          </a:p>
        </p:txBody>
      </p:sp>
    </p:spTree>
    <p:extLst>
      <p:ext uri="{BB962C8B-B14F-4D97-AF65-F5344CB8AC3E}">
        <p14:creationId xmlns:p14="http://schemas.microsoft.com/office/powerpoint/2010/main" val="3585294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Eye Health web resource </a:t>
            </a:r>
            <a:endParaRPr lang="en-AU" b="1" dirty="0"/>
          </a:p>
        </p:txBody>
      </p:sp>
      <p:sp>
        <p:nvSpPr>
          <p:cNvPr id="3" name="Content Placeholder 2"/>
          <p:cNvSpPr>
            <a:spLocks noGrp="1"/>
          </p:cNvSpPr>
          <p:nvPr>
            <p:ph idx="4294967295"/>
          </p:nvPr>
        </p:nvSpPr>
        <p:spPr>
          <a:xfrm>
            <a:off x="838200" y="1583920"/>
            <a:ext cx="10515600" cy="2200635"/>
          </a:xfrm>
        </p:spPr>
        <p:txBody>
          <a:bodyPr/>
          <a:lstStyle/>
          <a:p>
            <a:pPr marL="0" indent="0" algn="ctr">
              <a:buNone/>
            </a:pPr>
            <a:r>
              <a:rPr lang="en-US" dirty="0" smtClean="0"/>
              <a:t>The health workforce is encouraged to contribute to the development </a:t>
            </a:r>
            <a:br>
              <a:rPr lang="en-US" dirty="0" smtClean="0"/>
            </a:br>
            <a:r>
              <a:rPr lang="en-US" dirty="0" smtClean="0"/>
              <a:t>of the Eye Health web resource by </a:t>
            </a:r>
            <a:br>
              <a:rPr lang="en-US" dirty="0" smtClean="0"/>
            </a:br>
            <a:r>
              <a:rPr lang="en-US" dirty="0" smtClean="0"/>
              <a:t>sharing knowledge and experience </a:t>
            </a:r>
            <a:r>
              <a:rPr lang="en-US" dirty="0"/>
              <a:t/>
            </a:r>
            <a:br>
              <a:rPr lang="en-US" dirty="0"/>
            </a:br>
            <a:r>
              <a:rPr lang="en-US" dirty="0" smtClean="0"/>
              <a:t>and suggesting new materials for inclusion:</a:t>
            </a:r>
            <a:r>
              <a:rPr lang="en-AU" b="1" dirty="0" smtClean="0"/>
              <a:t/>
            </a:r>
            <a:br>
              <a:rPr lang="en-AU" b="1" dirty="0" smtClean="0"/>
            </a:br>
            <a:r>
              <a:rPr lang="en-AU" b="1" dirty="0" smtClean="0">
                <a:hlinkClick r:id="rId2"/>
              </a:rPr>
              <a:t>www.healthinfonet.ecu.edu.au/contact/share_info</a:t>
            </a:r>
            <a:endParaRPr lang="en-AU" b="1" dirty="0" smtClean="0"/>
          </a:p>
        </p:txBody>
      </p:sp>
      <p:grpSp>
        <p:nvGrpSpPr>
          <p:cNvPr id="16" name="Group 15"/>
          <p:cNvGrpSpPr/>
          <p:nvPr/>
        </p:nvGrpSpPr>
        <p:grpSpPr>
          <a:xfrm>
            <a:off x="1439408" y="4095605"/>
            <a:ext cx="9313187" cy="711138"/>
            <a:chOff x="1439408" y="4178733"/>
            <a:chExt cx="9313187" cy="711138"/>
          </a:xfrm>
          <a:effectLst>
            <a:reflection blurRad="6350" stA="52000" endA="300" endPos="35000" dir="5400000" sy="-100000" algn="bl" rotWithShape="0"/>
          </a:effectLst>
        </p:grpSpPr>
        <p:pic>
          <p:nvPicPr>
            <p:cNvPr id="4" name="Picture 3"/>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041484" y="4178733"/>
              <a:ext cx="711111" cy="711111"/>
            </a:xfrm>
            <a:prstGeom prst="rect">
              <a:avLst/>
            </a:prstGeom>
          </p:spPr>
        </p:pic>
        <p:pic>
          <p:nvPicPr>
            <p:cNvPr id="5" name="Picture 4"/>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740446" y="4178760"/>
              <a:ext cx="711111" cy="711111"/>
            </a:xfrm>
            <a:prstGeom prst="rect">
              <a:avLst/>
            </a:prstGeom>
          </p:spPr>
        </p:pic>
        <p:pic>
          <p:nvPicPr>
            <p:cNvPr id="6" name="Picture 5"/>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890965" y="4178733"/>
              <a:ext cx="711111" cy="711111"/>
            </a:xfrm>
            <a:prstGeom prst="rect">
              <a:avLst/>
            </a:prstGeom>
          </p:spPr>
        </p:pic>
        <p:pic>
          <p:nvPicPr>
            <p:cNvPr id="7" name="Picture 6"/>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589927" y="4178733"/>
              <a:ext cx="711111" cy="711111"/>
            </a:xfrm>
            <a:prstGeom prst="rect">
              <a:avLst/>
            </a:prstGeom>
          </p:spPr>
        </p:pic>
        <p:pic>
          <p:nvPicPr>
            <p:cNvPr id="8" name="Picture 7"/>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439408" y="4178733"/>
              <a:ext cx="711111" cy="711111"/>
            </a:xfrm>
            <a:prstGeom prst="rect">
              <a:avLst/>
            </a:prstGeom>
          </p:spPr>
        </p:pic>
      </p:grpSp>
      <p:sp>
        <p:nvSpPr>
          <p:cNvPr id="11" name="TextBox 10"/>
          <p:cNvSpPr txBox="1"/>
          <p:nvPr/>
        </p:nvSpPr>
        <p:spPr>
          <a:xfrm>
            <a:off x="3010980" y="5101933"/>
            <a:ext cx="1853445" cy="523220"/>
          </a:xfrm>
          <a:prstGeom prst="rect">
            <a:avLst/>
          </a:prstGeom>
          <a:noFill/>
        </p:spPr>
        <p:txBody>
          <a:bodyPr wrap="square" rtlCol="0">
            <a:spAutoFit/>
          </a:bodyPr>
          <a:lstStyle/>
          <a:p>
            <a:pPr algn="ctr"/>
            <a:r>
              <a:rPr lang="en-US" sz="1400" b="1" dirty="0" smtClean="0">
                <a:solidFill>
                  <a:srgbClr val="E67923"/>
                </a:solidFill>
              </a:rPr>
              <a:t>Health promotion</a:t>
            </a:r>
          </a:p>
          <a:p>
            <a:pPr algn="ctr"/>
            <a:r>
              <a:rPr lang="en-US" sz="1400" b="1" dirty="0" smtClean="0">
                <a:solidFill>
                  <a:srgbClr val="E67923"/>
                </a:solidFill>
              </a:rPr>
              <a:t>resources</a:t>
            </a:r>
            <a:endParaRPr lang="en-AU" sz="1400" b="1" dirty="0">
              <a:solidFill>
                <a:srgbClr val="E67923"/>
              </a:solidFill>
            </a:endParaRPr>
          </a:p>
        </p:txBody>
      </p:sp>
      <p:sp>
        <p:nvSpPr>
          <p:cNvPr id="12" name="TextBox 11"/>
          <p:cNvSpPr txBox="1"/>
          <p:nvPr/>
        </p:nvSpPr>
        <p:spPr>
          <a:xfrm>
            <a:off x="5147049" y="5101933"/>
            <a:ext cx="1868263" cy="523220"/>
          </a:xfrm>
          <a:prstGeom prst="rect">
            <a:avLst/>
          </a:prstGeom>
          <a:noFill/>
        </p:spPr>
        <p:txBody>
          <a:bodyPr wrap="square" rtlCol="0">
            <a:spAutoFit/>
          </a:bodyPr>
          <a:lstStyle/>
          <a:p>
            <a:pPr algn="ctr"/>
            <a:r>
              <a:rPr lang="en-US" sz="1400" b="1" dirty="0" smtClean="0">
                <a:solidFill>
                  <a:srgbClr val="BABA1A"/>
                </a:solidFill>
              </a:rPr>
              <a:t>Health practice</a:t>
            </a:r>
          </a:p>
          <a:p>
            <a:pPr algn="ctr"/>
            <a:r>
              <a:rPr lang="en-US" sz="1400" b="1" dirty="0" smtClean="0">
                <a:solidFill>
                  <a:srgbClr val="BABA1A"/>
                </a:solidFill>
              </a:rPr>
              <a:t>resources</a:t>
            </a:r>
            <a:endParaRPr lang="en-AU" sz="1400" b="1" dirty="0">
              <a:solidFill>
                <a:srgbClr val="BABA1A"/>
              </a:solidFill>
            </a:endParaRPr>
          </a:p>
        </p:txBody>
      </p:sp>
      <p:sp>
        <p:nvSpPr>
          <p:cNvPr id="13" name="TextBox 12"/>
          <p:cNvSpPr txBox="1"/>
          <p:nvPr/>
        </p:nvSpPr>
        <p:spPr>
          <a:xfrm>
            <a:off x="7349892" y="5101933"/>
            <a:ext cx="1868263" cy="523220"/>
          </a:xfrm>
          <a:prstGeom prst="rect">
            <a:avLst/>
          </a:prstGeom>
          <a:noFill/>
        </p:spPr>
        <p:txBody>
          <a:bodyPr wrap="square" rtlCol="0">
            <a:spAutoFit/>
          </a:bodyPr>
          <a:lstStyle/>
          <a:p>
            <a:pPr algn="ctr"/>
            <a:r>
              <a:rPr lang="en-US" sz="1400" b="1" dirty="0" smtClean="0">
                <a:solidFill>
                  <a:srgbClr val="517EB0"/>
                </a:solidFill>
              </a:rPr>
              <a:t>Programs and</a:t>
            </a:r>
          </a:p>
          <a:p>
            <a:pPr algn="ctr"/>
            <a:r>
              <a:rPr lang="en-US" sz="1400" b="1" dirty="0" smtClean="0">
                <a:solidFill>
                  <a:srgbClr val="517EB0"/>
                </a:solidFill>
              </a:rPr>
              <a:t>projects</a:t>
            </a:r>
            <a:endParaRPr lang="en-AU" sz="1400" b="1" dirty="0">
              <a:solidFill>
                <a:srgbClr val="517EB0"/>
              </a:solidFill>
            </a:endParaRPr>
          </a:p>
        </p:txBody>
      </p:sp>
      <p:sp>
        <p:nvSpPr>
          <p:cNvPr id="14" name="TextBox 13"/>
          <p:cNvSpPr txBox="1"/>
          <p:nvPr/>
        </p:nvSpPr>
        <p:spPr>
          <a:xfrm>
            <a:off x="9459216" y="5101933"/>
            <a:ext cx="1868263" cy="307777"/>
          </a:xfrm>
          <a:prstGeom prst="rect">
            <a:avLst/>
          </a:prstGeom>
          <a:noFill/>
        </p:spPr>
        <p:txBody>
          <a:bodyPr wrap="square" rtlCol="0">
            <a:spAutoFit/>
          </a:bodyPr>
          <a:lstStyle/>
          <a:p>
            <a:pPr algn="ctr"/>
            <a:r>
              <a:rPr lang="en-US" sz="1400" b="1" dirty="0" smtClean="0">
                <a:solidFill>
                  <a:srgbClr val="E67923"/>
                </a:solidFill>
              </a:rPr>
              <a:t>Job opportunities</a:t>
            </a:r>
            <a:endParaRPr lang="en-AU" sz="1400" b="1" dirty="0">
              <a:solidFill>
                <a:srgbClr val="E67923"/>
              </a:solidFill>
            </a:endParaRPr>
          </a:p>
        </p:txBody>
      </p:sp>
      <p:sp>
        <p:nvSpPr>
          <p:cNvPr id="15" name="TextBox 14"/>
          <p:cNvSpPr txBox="1"/>
          <p:nvPr/>
        </p:nvSpPr>
        <p:spPr>
          <a:xfrm>
            <a:off x="874909" y="5101933"/>
            <a:ext cx="1853445" cy="307777"/>
          </a:xfrm>
          <a:prstGeom prst="rect">
            <a:avLst/>
          </a:prstGeom>
          <a:noFill/>
        </p:spPr>
        <p:txBody>
          <a:bodyPr wrap="square" rtlCol="0">
            <a:spAutoFit/>
          </a:bodyPr>
          <a:lstStyle/>
          <a:p>
            <a:pPr algn="ctr"/>
            <a:r>
              <a:rPr lang="en-US" sz="1400" b="1" dirty="0" smtClean="0">
                <a:solidFill>
                  <a:srgbClr val="517EB0"/>
                </a:solidFill>
              </a:rPr>
              <a:t>Publications</a:t>
            </a:r>
            <a:endParaRPr lang="en-AU" sz="1400" b="1" dirty="0">
              <a:solidFill>
                <a:srgbClr val="517EB0"/>
              </a:solidFill>
            </a:endParaRPr>
          </a:p>
        </p:txBody>
      </p:sp>
      <p:sp>
        <p:nvSpPr>
          <p:cNvPr id="10" name="Slide Number Placeholder 9"/>
          <p:cNvSpPr>
            <a:spLocks noGrp="1"/>
          </p:cNvSpPr>
          <p:nvPr>
            <p:ph type="sldNum" sz="quarter" idx="12"/>
          </p:nvPr>
        </p:nvSpPr>
        <p:spPr/>
        <p:txBody>
          <a:bodyPr/>
          <a:lstStyle/>
          <a:p>
            <a:fld id="{EFA7EBBD-EF14-47A1-90C2-6A0D43370DA5}" type="slidenum">
              <a:rPr lang="en-AU" smtClean="0"/>
              <a:pPr/>
              <a:t>29</a:t>
            </a:fld>
            <a:endParaRPr lang="en-AU"/>
          </a:p>
        </p:txBody>
      </p:sp>
    </p:spTree>
    <p:extLst>
      <p:ext uri="{BB962C8B-B14F-4D97-AF65-F5344CB8AC3E}">
        <p14:creationId xmlns:p14="http://schemas.microsoft.com/office/powerpoint/2010/main" val="3941526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073885" y="1552020"/>
            <a:ext cx="8591106" cy="4375251"/>
          </a:xfrm>
          <a:prstGeom prst="roundRect">
            <a:avLst>
              <a:gd name="adj" fmla="val 6792"/>
            </a:avLst>
          </a:prstGeom>
          <a:solidFill>
            <a:srgbClr val="FBE5D3"/>
          </a:solidFill>
          <a:ln w="28575">
            <a:solidFill>
              <a:srgbClr val="E6792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b="1" dirty="0"/>
              <a:t>C</a:t>
            </a:r>
            <a:r>
              <a:rPr lang="en-AU" b="1" dirty="0" smtClean="0"/>
              <a:t>ontents</a:t>
            </a:r>
            <a:endParaRPr lang="en-AU" dirty="0"/>
          </a:p>
        </p:txBody>
      </p:sp>
      <p:sp>
        <p:nvSpPr>
          <p:cNvPr id="5" name="Slide Number Placeholder 4"/>
          <p:cNvSpPr>
            <a:spLocks noGrp="1"/>
          </p:cNvSpPr>
          <p:nvPr>
            <p:ph type="sldNum" sz="quarter" idx="12"/>
          </p:nvPr>
        </p:nvSpPr>
        <p:spPr/>
        <p:txBody>
          <a:bodyPr/>
          <a:lstStyle/>
          <a:p>
            <a:fld id="{EFA7EBBD-EF14-47A1-90C2-6A0D43370DA5}" type="slidenum">
              <a:rPr lang="en-AU" smtClean="0"/>
              <a:pPr/>
              <a:t>3</a:t>
            </a:fld>
            <a:endParaRPr lang="en-AU"/>
          </a:p>
        </p:txBody>
      </p:sp>
      <p:sp>
        <p:nvSpPr>
          <p:cNvPr id="3" name="Content Placeholder 2"/>
          <p:cNvSpPr>
            <a:spLocks noGrp="1"/>
          </p:cNvSpPr>
          <p:nvPr>
            <p:ph idx="1"/>
          </p:nvPr>
        </p:nvSpPr>
        <p:spPr>
          <a:xfrm>
            <a:off x="838200" y="1583920"/>
            <a:ext cx="10515600" cy="4343351"/>
          </a:xfrm>
          <a:noFill/>
        </p:spPr>
        <p:txBody>
          <a:bodyPr>
            <a:normAutofit fontScale="92500" lnSpcReduction="10000"/>
          </a:bodyPr>
          <a:lstStyle/>
          <a:p>
            <a:r>
              <a:rPr lang="en-AU" sz="2600" dirty="0" smtClean="0">
                <a:solidFill>
                  <a:schemeClr val="bg1">
                    <a:alpha val="0"/>
                  </a:schemeClr>
                </a:solidFill>
                <a:hlinkClick r:id="rId2" action="ppaction://hlinksldjump"/>
              </a:rPr>
              <a:t>Points to remember</a:t>
            </a:r>
            <a:endParaRPr lang="en-AU" sz="2600" dirty="0" smtClean="0">
              <a:solidFill>
                <a:schemeClr val="bg1">
                  <a:alpha val="0"/>
                </a:schemeClr>
              </a:solidFill>
            </a:endParaRPr>
          </a:p>
          <a:p>
            <a:r>
              <a:rPr lang="en-AU" sz="2600" dirty="0" smtClean="0">
                <a:solidFill>
                  <a:schemeClr val="bg1">
                    <a:alpha val="0"/>
                  </a:schemeClr>
                </a:solidFill>
                <a:hlinkClick r:id="rId3" action="ppaction://hlinksldjump"/>
              </a:rPr>
              <a:t>How does diabetic retinopathy (DR) occur?</a:t>
            </a:r>
            <a:endParaRPr lang="en-AU" sz="2600" dirty="0" smtClean="0">
              <a:solidFill>
                <a:schemeClr val="bg1">
                  <a:alpha val="0"/>
                </a:schemeClr>
              </a:solidFill>
            </a:endParaRPr>
          </a:p>
          <a:p>
            <a:r>
              <a:rPr lang="en-AU" sz="2600" dirty="0" smtClean="0">
                <a:solidFill>
                  <a:schemeClr val="bg1">
                    <a:alpha val="0"/>
                  </a:schemeClr>
                </a:solidFill>
                <a:hlinkClick r:id="rId4" action="ppaction://hlinksldjump"/>
              </a:rPr>
              <a:t>Who gets DR?</a:t>
            </a:r>
            <a:endParaRPr lang="en-AU" sz="2600" dirty="0" smtClean="0">
              <a:solidFill>
                <a:schemeClr val="bg1">
                  <a:alpha val="0"/>
                </a:schemeClr>
              </a:solidFill>
            </a:endParaRPr>
          </a:p>
          <a:p>
            <a:r>
              <a:rPr lang="en-AU" sz="2600" dirty="0" smtClean="0">
                <a:solidFill>
                  <a:schemeClr val="bg1">
                    <a:alpha val="0"/>
                  </a:schemeClr>
                </a:solidFill>
                <a:hlinkClick r:id="rId5" action="ppaction://hlinksldjump"/>
              </a:rPr>
              <a:t>How to prevent vision loss from DR</a:t>
            </a:r>
            <a:endParaRPr lang="en-AU" sz="2600" dirty="0" smtClean="0">
              <a:solidFill>
                <a:schemeClr val="bg1">
                  <a:alpha val="0"/>
                </a:schemeClr>
              </a:solidFill>
            </a:endParaRPr>
          </a:p>
          <a:p>
            <a:r>
              <a:rPr lang="en-AU" sz="2600" dirty="0" smtClean="0">
                <a:solidFill>
                  <a:schemeClr val="bg1">
                    <a:alpha val="0"/>
                  </a:schemeClr>
                </a:solidFill>
                <a:hlinkClick r:id="rId6" action="ppaction://hlinksldjump"/>
              </a:rPr>
              <a:t>How to detect DR</a:t>
            </a:r>
            <a:endParaRPr lang="en-AU" sz="2600" dirty="0" smtClean="0">
              <a:solidFill>
                <a:schemeClr val="bg1">
                  <a:alpha val="0"/>
                </a:schemeClr>
              </a:solidFill>
            </a:endParaRPr>
          </a:p>
          <a:p>
            <a:r>
              <a:rPr lang="en-AU" sz="2600" dirty="0">
                <a:hlinkClick r:id="rId7" action="ppaction://hlinksldjump"/>
              </a:rPr>
              <a:t>How to treat DR</a:t>
            </a:r>
            <a:endParaRPr lang="en-AU" sz="2600" dirty="0"/>
          </a:p>
          <a:p>
            <a:r>
              <a:rPr lang="en-AU" sz="2600" dirty="0">
                <a:hlinkClick r:id="rId8" action="ppaction://hlinksldjump"/>
              </a:rPr>
              <a:t>Delivering eye care for DR</a:t>
            </a:r>
            <a:endParaRPr lang="en-AU" sz="2600" dirty="0"/>
          </a:p>
          <a:p>
            <a:r>
              <a:rPr lang="en-AU" sz="2600" dirty="0">
                <a:hlinkClick r:id="rId9" action="ppaction://hlinksldjump"/>
              </a:rPr>
              <a:t>More information about eye care</a:t>
            </a:r>
            <a:endParaRPr lang="en-AU" sz="2600" dirty="0"/>
          </a:p>
          <a:p>
            <a:r>
              <a:rPr lang="en-AU" sz="2600" dirty="0">
                <a:hlinkClick r:id="rId10" action="ppaction://hlinksldjump"/>
              </a:rPr>
              <a:t>The Eye Health web resource</a:t>
            </a:r>
            <a:endParaRPr lang="en-AU" sz="2600" dirty="0"/>
          </a:p>
          <a:p>
            <a:r>
              <a:rPr lang="en-AU" sz="2600" dirty="0">
                <a:hlinkClick r:id="rId11" action="ppaction://hlinksldjump"/>
              </a:rPr>
              <a:t>Contact details</a:t>
            </a:r>
            <a:endParaRPr lang="en-AU" sz="2600" dirty="0"/>
          </a:p>
          <a:p>
            <a:endParaRPr lang="en-AU" sz="2600" dirty="0" smtClean="0">
              <a:solidFill>
                <a:schemeClr val="bg1">
                  <a:alpha val="0"/>
                </a:schemeClr>
              </a:solidFill>
            </a:endParaRPr>
          </a:p>
        </p:txBody>
      </p:sp>
    </p:spTree>
    <p:extLst>
      <p:ext uri="{BB962C8B-B14F-4D97-AF65-F5344CB8AC3E}">
        <p14:creationId xmlns:p14="http://schemas.microsoft.com/office/powerpoint/2010/main" val="733534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Contact details</a:t>
            </a:r>
            <a:endParaRPr lang="en-AU"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1686" y="1583920"/>
            <a:ext cx="3809524" cy="1536508"/>
          </a:xfrm>
          <a:prstGeom prst="rect">
            <a:avLst/>
          </a:prstGeom>
        </p:spPr>
      </p:pic>
      <p:sp>
        <p:nvSpPr>
          <p:cNvPr id="9" name="Rounded Rectangle 8"/>
          <p:cNvSpPr/>
          <p:nvPr/>
        </p:nvSpPr>
        <p:spPr>
          <a:xfrm>
            <a:off x="-1073885" y="1552020"/>
            <a:ext cx="8591106" cy="4375251"/>
          </a:xfrm>
          <a:prstGeom prst="roundRect">
            <a:avLst>
              <a:gd name="adj" fmla="val 6792"/>
            </a:avLst>
          </a:prstGeom>
          <a:solidFill>
            <a:srgbClr val="FBE5D3"/>
          </a:solidFill>
          <a:ln w="28575">
            <a:solidFill>
              <a:srgbClr val="E6792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Content Placeholder 6"/>
          <p:cNvSpPr>
            <a:spLocks noGrp="1"/>
          </p:cNvSpPr>
          <p:nvPr>
            <p:ph idx="4294967295"/>
          </p:nvPr>
        </p:nvSpPr>
        <p:spPr>
          <a:xfrm>
            <a:off x="838200" y="1755321"/>
            <a:ext cx="10515600" cy="4421642"/>
          </a:xfrm>
        </p:spPr>
        <p:txBody>
          <a:bodyPr>
            <a:normAutofit/>
          </a:bodyPr>
          <a:lstStyle/>
          <a:p>
            <a:pPr marL="0" indent="0">
              <a:buNone/>
            </a:pPr>
            <a:r>
              <a:rPr lang="en-US" sz="2200" b="1" dirty="0" smtClean="0"/>
              <a:t>Australian Indigenous Health</a:t>
            </a:r>
            <a:r>
              <a:rPr lang="en-US" sz="2200" b="1" i="1" dirty="0" smtClean="0"/>
              <a:t>InfoNet</a:t>
            </a:r>
            <a:endParaRPr lang="en-AU" sz="2200" b="1" i="1" dirty="0" smtClean="0"/>
          </a:p>
          <a:p>
            <a:pPr marL="0" indent="0">
              <a:buNone/>
            </a:pPr>
            <a:r>
              <a:rPr lang="en-AU" sz="2200" dirty="0" smtClean="0"/>
              <a:t>Address:</a:t>
            </a:r>
            <a:r>
              <a:rPr lang="en-AU" sz="2200" b="1" dirty="0" smtClean="0"/>
              <a:t>		</a:t>
            </a:r>
            <a:r>
              <a:rPr lang="en-AU" sz="2200" dirty="0" smtClean="0"/>
              <a:t>Edith </a:t>
            </a:r>
            <a:r>
              <a:rPr lang="en-AU" sz="2200" dirty="0"/>
              <a:t>Cowan University</a:t>
            </a:r>
            <a:br>
              <a:rPr lang="en-AU" sz="2200" dirty="0"/>
            </a:br>
            <a:r>
              <a:rPr lang="en-AU" sz="2200" dirty="0" smtClean="0"/>
              <a:t>			2 </a:t>
            </a:r>
            <a:r>
              <a:rPr lang="en-AU" sz="2200" dirty="0"/>
              <a:t>Bradford Street</a:t>
            </a:r>
            <a:br>
              <a:rPr lang="en-AU" sz="2200" dirty="0"/>
            </a:br>
            <a:r>
              <a:rPr lang="en-AU" sz="2200" dirty="0" smtClean="0"/>
              <a:t>			Mt </a:t>
            </a:r>
            <a:r>
              <a:rPr lang="en-AU" sz="2200" dirty="0"/>
              <a:t>Lawley WA 6050</a:t>
            </a:r>
            <a:br>
              <a:rPr lang="en-AU" sz="2200" dirty="0"/>
            </a:br>
            <a:r>
              <a:rPr lang="en-AU" sz="2200" dirty="0"/>
              <a:t/>
            </a:r>
            <a:br>
              <a:rPr lang="en-AU" sz="2200" dirty="0"/>
            </a:br>
            <a:r>
              <a:rPr lang="en-AU" sz="2200" dirty="0" smtClean="0"/>
              <a:t>Eye health email:	</a:t>
            </a:r>
            <a:r>
              <a:rPr lang="en-AU" sz="2200" dirty="0" smtClean="0">
                <a:hlinkClick r:id="rId3"/>
              </a:rPr>
              <a:t>eyehealth@healthinfonet.org.au</a:t>
            </a:r>
            <a:endParaRPr lang="en-AU" sz="2200" dirty="0" smtClean="0"/>
          </a:p>
          <a:p>
            <a:pPr marL="0" indent="0">
              <a:buNone/>
            </a:pPr>
            <a:r>
              <a:rPr lang="en-US" sz="2200" dirty="0" smtClean="0"/>
              <a:t>General email:</a:t>
            </a:r>
            <a:r>
              <a:rPr lang="en-AU" sz="2200" dirty="0"/>
              <a:t>	</a:t>
            </a:r>
            <a:r>
              <a:rPr lang="en-AU" sz="2200" dirty="0" smtClean="0"/>
              <a:t>	</a:t>
            </a:r>
            <a:r>
              <a:rPr lang="en-AU" sz="2200" dirty="0" smtClean="0">
                <a:hlinkClick r:id="rId4"/>
              </a:rPr>
              <a:t>healthinfonet@ecu.edu.au</a:t>
            </a:r>
            <a:r>
              <a:rPr lang="en-AU" sz="2200" dirty="0" smtClean="0"/>
              <a:t> </a:t>
            </a:r>
            <a:endParaRPr lang="en-AU" sz="2200" dirty="0"/>
          </a:p>
          <a:p>
            <a:pPr marL="0" indent="0">
              <a:buNone/>
            </a:pPr>
            <a:r>
              <a:rPr lang="en-AU" sz="2200" dirty="0" smtClean="0"/>
              <a:t>Phone:			(08</a:t>
            </a:r>
            <a:r>
              <a:rPr lang="en-AU" sz="2200" dirty="0"/>
              <a:t>) 9370 </a:t>
            </a:r>
            <a:r>
              <a:rPr lang="en-AU" sz="2200" dirty="0" smtClean="0"/>
              <a:t>6336</a:t>
            </a:r>
          </a:p>
          <a:p>
            <a:pPr marL="0" indent="0">
              <a:buNone/>
            </a:pPr>
            <a:r>
              <a:rPr lang="en-US" sz="2200" dirty="0" smtClean="0"/>
              <a:t>Yarning place:		</a:t>
            </a:r>
            <a:r>
              <a:rPr lang="en-AU" sz="2200" dirty="0" smtClean="0">
                <a:hlinkClick r:id="rId5"/>
              </a:rPr>
              <a:t>www.yarning.org.au/group/12</a:t>
            </a:r>
            <a:r>
              <a:rPr lang="en-AU" sz="2200" dirty="0" smtClean="0"/>
              <a:t> </a:t>
            </a:r>
          </a:p>
          <a:p>
            <a:pPr marL="0" indent="0">
              <a:buNone/>
            </a:pPr>
            <a:r>
              <a:rPr lang="en-US" sz="2200" dirty="0" smtClean="0"/>
              <a:t>Website:</a:t>
            </a:r>
            <a:r>
              <a:rPr lang="en-AU" sz="2200" dirty="0" smtClean="0"/>
              <a:t>		</a:t>
            </a:r>
            <a:r>
              <a:rPr lang="en-AU" sz="2200" dirty="0" smtClean="0">
                <a:hlinkClick r:id="rId6"/>
              </a:rPr>
              <a:t>www.eyehealth.org.au</a:t>
            </a:r>
            <a:r>
              <a:rPr lang="en-AU" sz="2200" dirty="0" smtClean="0"/>
              <a:t> </a:t>
            </a:r>
            <a:endParaRPr lang="en-AU" sz="2200" dirty="0"/>
          </a:p>
          <a:p>
            <a:endParaRPr lang="en-AU" dirty="0"/>
          </a:p>
        </p:txBody>
      </p:sp>
      <p:sp>
        <p:nvSpPr>
          <p:cNvPr id="11" name="Slide Number Placeholder 10"/>
          <p:cNvSpPr>
            <a:spLocks noGrp="1"/>
          </p:cNvSpPr>
          <p:nvPr>
            <p:ph type="sldNum" sz="quarter" idx="12"/>
          </p:nvPr>
        </p:nvSpPr>
        <p:spPr/>
        <p:txBody>
          <a:bodyPr/>
          <a:lstStyle/>
          <a:p>
            <a:fld id="{EFA7EBBD-EF14-47A1-90C2-6A0D43370DA5}" type="slidenum">
              <a:rPr lang="en-AU" smtClean="0"/>
              <a:pPr/>
              <a:t>30</a:t>
            </a:fld>
            <a:endParaRPr lang="en-AU"/>
          </a:p>
        </p:txBody>
      </p:sp>
    </p:spTree>
    <p:extLst>
      <p:ext uri="{BB962C8B-B14F-4D97-AF65-F5344CB8AC3E}">
        <p14:creationId xmlns:p14="http://schemas.microsoft.com/office/powerpoint/2010/main" val="244200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pPr algn="ctr"/>
            <a:r>
              <a:rPr lang="en-AU" sz="4400" b="1" dirty="0">
                <a:ea typeface="Calibri" panose="020F0502020204030204" pitchFamily="34" charset="0"/>
                <a:cs typeface="Times New Roman" panose="02020603050405020304" pitchFamily="18" charset="0"/>
              </a:rPr>
              <a:t>Remember</a:t>
            </a:r>
            <a:r>
              <a:rPr lang="en-AU" dirty="0">
                <a:latin typeface="Segoe Script" panose="020B0504020000000003" pitchFamily="34" charset="0"/>
                <a:ea typeface="Calibri" panose="020F0502020204030204" pitchFamily="34" charset="0"/>
                <a:cs typeface="Times New Roman" panose="02020603050405020304" pitchFamily="18" charset="0"/>
              </a:rPr>
              <a:t/>
            </a:r>
            <a:br>
              <a:rPr lang="en-AU" dirty="0">
                <a:latin typeface="Segoe Script" panose="020B0504020000000003" pitchFamily="34" charset="0"/>
                <a:ea typeface="Calibri" panose="020F0502020204030204" pitchFamily="34" charset="0"/>
                <a:cs typeface="Times New Roman" panose="02020603050405020304" pitchFamily="18" charset="0"/>
              </a:rPr>
            </a:br>
            <a:r>
              <a:rPr lang="en-AU" sz="2400" dirty="0">
                <a:ea typeface="Calibri" panose="020F0502020204030204" pitchFamily="34" charset="0"/>
                <a:cs typeface="Times New Roman" panose="02020603050405020304" pitchFamily="18" charset="0"/>
              </a:rPr>
              <a:t>DR can damage the eye before people know they have diabetes or experience any vision problems</a:t>
            </a:r>
            <a:endParaRPr lang="en-AU" sz="2400" dirty="0"/>
          </a:p>
        </p:txBody>
      </p:sp>
      <p:sp>
        <p:nvSpPr>
          <p:cNvPr id="13" name="Title 12"/>
          <p:cNvSpPr>
            <a:spLocks noGrp="1"/>
          </p:cNvSpPr>
          <p:nvPr>
            <p:ph type="title"/>
          </p:nvPr>
        </p:nvSpPr>
        <p:spPr/>
        <p:txBody>
          <a:bodyPr/>
          <a:lstStyle/>
          <a:p>
            <a:r>
              <a:rPr lang="en-AU" b="1" dirty="0" smtClean="0"/>
              <a:t>Points to remember</a:t>
            </a:r>
            <a:endParaRPr lang="en-AU" b="1" dirty="0"/>
          </a:p>
        </p:txBody>
      </p:sp>
      <p:sp>
        <p:nvSpPr>
          <p:cNvPr id="4" name="Slide Number Placeholder 3"/>
          <p:cNvSpPr>
            <a:spLocks noGrp="1"/>
          </p:cNvSpPr>
          <p:nvPr>
            <p:ph type="sldNum" sz="quarter" idx="12"/>
          </p:nvPr>
        </p:nvSpPr>
        <p:spPr/>
        <p:txBody>
          <a:bodyPr/>
          <a:lstStyle/>
          <a:p>
            <a:fld id="{EFA7EBBD-EF14-47A1-90C2-6A0D43370DA5}" type="slidenum">
              <a:rPr lang="en-AU" smtClean="0"/>
              <a:pPr/>
              <a:t>4</a:t>
            </a:fld>
            <a:endParaRPr lang="en-AU"/>
          </a:p>
        </p:txBody>
      </p:sp>
      <p:sp>
        <p:nvSpPr>
          <p:cNvPr id="3" name="Content Placeholder 2"/>
          <p:cNvSpPr>
            <a:spLocks noGrp="1"/>
          </p:cNvSpPr>
          <p:nvPr>
            <p:ph idx="1"/>
          </p:nvPr>
        </p:nvSpPr>
        <p:spPr/>
        <p:txBody>
          <a:bodyPr/>
          <a:lstStyle/>
          <a:p>
            <a:pPr marL="0" indent="0">
              <a:buNone/>
            </a:pPr>
            <a:r>
              <a:rPr lang="en-AU" b="1" dirty="0" smtClean="0"/>
              <a:t>Diabetic retinopathy (DR):</a:t>
            </a:r>
            <a:r>
              <a:rPr lang="en-AU" dirty="0" smtClean="0"/>
              <a:t> </a:t>
            </a:r>
          </a:p>
          <a:p>
            <a:r>
              <a:rPr lang="en-AU" dirty="0"/>
              <a:t>I</a:t>
            </a:r>
            <a:r>
              <a:rPr lang="en-AU" dirty="0" smtClean="0"/>
              <a:t>s a serious eye problem that can lead to vision loss and blindness in people with diabetes.</a:t>
            </a:r>
          </a:p>
        </p:txBody>
      </p:sp>
    </p:spTree>
    <p:extLst>
      <p:ext uri="{BB962C8B-B14F-4D97-AF65-F5344CB8AC3E}">
        <p14:creationId xmlns:p14="http://schemas.microsoft.com/office/powerpoint/2010/main" val="3034095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pPr algn="ctr"/>
            <a:r>
              <a:rPr lang="en-AU" sz="4400" b="1" dirty="0" smtClean="0"/>
              <a:t>Good news</a:t>
            </a:r>
            <a:r>
              <a:rPr lang="en-AU" dirty="0" smtClean="0"/>
              <a:t/>
            </a:r>
            <a:br>
              <a:rPr lang="en-AU" dirty="0" smtClean="0"/>
            </a:br>
            <a:r>
              <a:rPr lang="en-AU" sz="2400" dirty="0" smtClean="0"/>
              <a:t>More people are receiving yearly eye checks and less are experiencing vision loss </a:t>
            </a:r>
            <a:r>
              <a:rPr lang="en-AU" sz="2400" dirty="0"/>
              <a:t>from </a:t>
            </a:r>
            <a:r>
              <a:rPr lang="en-AU" sz="2400" dirty="0" smtClean="0"/>
              <a:t>DR </a:t>
            </a:r>
            <a:endParaRPr lang="en-AU" sz="2400" dirty="0"/>
          </a:p>
        </p:txBody>
      </p:sp>
      <p:sp>
        <p:nvSpPr>
          <p:cNvPr id="2" name="Title 1"/>
          <p:cNvSpPr>
            <a:spLocks noGrp="1"/>
          </p:cNvSpPr>
          <p:nvPr>
            <p:ph type="title"/>
          </p:nvPr>
        </p:nvSpPr>
        <p:spPr/>
        <p:txBody>
          <a:bodyPr/>
          <a:lstStyle/>
          <a:p>
            <a:r>
              <a:rPr lang="en-AU" b="1" dirty="0"/>
              <a:t>Points to remember</a:t>
            </a:r>
          </a:p>
        </p:txBody>
      </p:sp>
      <p:sp>
        <p:nvSpPr>
          <p:cNvPr id="6" name="Slide Number Placeholder 5"/>
          <p:cNvSpPr>
            <a:spLocks noGrp="1"/>
          </p:cNvSpPr>
          <p:nvPr>
            <p:ph type="sldNum" sz="quarter" idx="12"/>
          </p:nvPr>
        </p:nvSpPr>
        <p:spPr/>
        <p:txBody>
          <a:bodyPr/>
          <a:lstStyle/>
          <a:p>
            <a:fld id="{EFA7EBBD-EF14-47A1-90C2-6A0D43370DA5}" type="slidenum">
              <a:rPr lang="en-AU" smtClean="0"/>
              <a:pPr/>
              <a:t>5</a:t>
            </a:fld>
            <a:endParaRPr lang="en-AU"/>
          </a:p>
        </p:txBody>
      </p:sp>
      <p:sp>
        <p:nvSpPr>
          <p:cNvPr id="3" name="Content Placeholder 2"/>
          <p:cNvSpPr>
            <a:spLocks noGrp="1"/>
          </p:cNvSpPr>
          <p:nvPr>
            <p:ph idx="1"/>
          </p:nvPr>
        </p:nvSpPr>
        <p:spPr/>
        <p:txBody>
          <a:bodyPr/>
          <a:lstStyle/>
          <a:p>
            <a:pPr marL="0" lvl="0" indent="0">
              <a:buNone/>
            </a:pPr>
            <a:r>
              <a:rPr lang="en-AU" b="1" dirty="0"/>
              <a:t>The good news is:</a:t>
            </a:r>
            <a:endParaRPr lang="en-AU" dirty="0" smtClean="0"/>
          </a:p>
          <a:p>
            <a:pPr lvl="0"/>
            <a:r>
              <a:rPr lang="en-AU" dirty="0" smtClean="0"/>
              <a:t>Up </a:t>
            </a:r>
            <a:r>
              <a:rPr lang="en-AU" dirty="0"/>
              <a:t>to 98% of severe vision loss and blindness from DR can be prevented if people receive recommended eye checks and treatment</a:t>
            </a:r>
            <a:r>
              <a:rPr lang="en-AU" dirty="0" smtClean="0"/>
              <a:t>.</a:t>
            </a:r>
          </a:p>
          <a:p>
            <a:r>
              <a:rPr lang="en-AU" dirty="0"/>
              <a:t>Aboriginal and Torres Strait Islander people with diabetes are now more likely to receive yearly eye checks than in the past and are less likely to experience vision loss due to DR.  </a:t>
            </a:r>
          </a:p>
          <a:p>
            <a:pPr lvl="0"/>
            <a:endParaRPr lang="en-AU" dirty="0"/>
          </a:p>
        </p:txBody>
      </p:sp>
    </p:spTree>
    <p:extLst>
      <p:ext uri="{BB962C8B-B14F-4D97-AF65-F5344CB8AC3E}">
        <p14:creationId xmlns:p14="http://schemas.microsoft.com/office/powerpoint/2010/main" val="267953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pPr algn="ctr">
              <a:spcBef>
                <a:spcPts val="200"/>
              </a:spcBef>
            </a:pPr>
            <a:r>
              <a:rPr lang="en-AU" sz="4000" b="1" dirty="0"/>
              <a:t>D</a:t>
            </a:r>
            <a:r>
              <a:rPr lang="en-AU" sz="4000" b="1" dirty="0" smtClean="0"/>
              <a:t>on’t forget</a:t>
            </a:r>
          </a:p>
          <a:p>
            <a:pPr algn="ctr">
              <a:spcBef>
                <a:spcPts val="800"/>
              </a:spcBef>
            </a:pPr>
            <a:r>
              <a:rPr lang="en-AU" sz="2400" dirty="0" smtClean="0"/>
              <a:t>Half of all Aboriginal and Torres Strait Islander patients will not have </a:t>
            </a:r>
            <a:r>
              <a:rPr lang="en-AU" sz="2400" dirty="0"/>
              <a:t>received their last yearly eye check</a:t>
            </a:r>
          </a:p>
        </p:txBody>
      </p:sp>
      <p:sp>
        <p:nvSpPr>
          <p:cNvPr id="2" name="Title 1"/>
          <p:cNvSpPr>
            <a:spLocks noGrp="1"/>
          </p:cNvSpPr>
          <p:nvPr>
            <p:ph type="title"/>
          </p:nvPr>
        </p:nvSpPr>
        <p:spPr/>
        <p:txBody>
          <a:bodyPr/>
          <a:lstStyle/>
          <a:p>
            <a:r>
              <a:rPr lang="en-AU" b="1" dirty="0"/>
              <a:t>Points to remember</a:t>
            </a:r>
            <a:endParaRPr lang="en-AU" dirty="0"/>
          </a:p>
        </p:txBody>
      </p:sp>
      <p:sp>
        <p:nvSpPr>
          <p:cNvPr id="6" name="Slide Number Placeholder 5"/>
          <p:cNvSpPr>
            <a:spLocks noGrp="1"/>
          </p:cNvSpPr>
          <p:nvPr>
            <p:ph type="sldNum" sz="quarter" idx="12"/>
          </p:nvPr>
        </p:nvSpPr>
        <p:spPr/>
        <p:txBody>
          <a:bodyPr/>
          <a:lstStyle/>
          <a:p>
            <a:fld id="{EFA7EBBD-EF14-47A1-90C2-6A0D43370DA5}" type="slidenum">
              <a:rPr lang="en-AU" smtClean="0"/>
              <a:pPr/>
              <a:t>6</a:t>
            </a:fld>
            <a:endParaRPr lang="en-AU"/>
          </a:p>
        </p:txBody>
      </p:sp>
      <p:sp>
        <p:nvSpPr>
          <p:cNvPr id="3" name="Content Placeholder 2"/>
          <p:cNvSpPr>
            <a:spLocks noGrp="1"/>
          </p:cNvSpPr>
          <p:nvPr>
            <p:ph idx="1"/>
          </p:nvPr>
        </p:nvSpPr>
        <p:spPr/>
        <p:txBody>
          <a:bodyPr/>
          <a:lstStyle/>
          <a:p>
            <a:pPr marL="0" lvl="0" indent="0">
              <a:buNone/>
            </a:pPr>
            <a:r>
              <a:rPr lang="en-AU" b="1" dirty="0"/>
              <a:t>But despite signs of progress:</a:t>
            </a:r>
            <a:endParaRPr lang="en-AU" dirty="0" smtClean="0"/>
          </a:p>
          <a:p>
            <a:pPr lvl="0"/>
            <a:r>
              <a:rPr lang="en-AU" dirty="0" smtClean="0"/>
              <a:t>Aboriginal </a:t>
            </a:r>
            <a:r>
              <a:rPr lang="en-AU" dirty="0"/>
              <a:t>and Torres Strait Islander </a:t>
            </a:r>
            <a:r>
              <a:rPr lang="en-AU" dirty="0" smtClean="0"/>
              <a:t>  people </a:t>
            </a:r>
            <a:r>
              <a:rPr lang="en-AU" dirty="0"/>
              <a:t>are still at greater risk of developing diabetes and DR than non-Indigenous people.</a:t>
            </a:r>
          </a:p>
          <a:p>
            <a:pPr lvl="0"/>
            <a:r>
              <a:rPr lang="en-AU" dirty="0"/>
              <a:t>For Aboriginal and Torres Strait Islander people with diabetes, only half will have received their last yearly eye check for DR, and a quarter will never have had one.</a:t>
            </a:r>
          </a:p>
          <a:p>
            <a:endParaRPr lang="en-AU" dirty="0"/>
          </a:p>
        </p:txBody>
      </p:sp>
    </p:spTree>
    <p:extLst>
      <p:ext uri="{BB962C8B-B14F-4D97-AF65-F5344CB8AC3E}">
        <p14:creationId xmlns:p14="http://schemas.microsoft.com/office/powerpoint/2010/main" val="1394046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ctr"/>
            <a:r>
              <a:rPr lang="en-AU" sz="4400" b="1" dirty="0"/>
              <a:t>Important</a:t>
            </a:r>
            <a:r>
              <a:rPr lang="en-AU" dirty="0"/>
              <a:t/>
            </a:r>
            <a:br>
              <a:rPr lang="en-AU" dirty="0"/>
            </a:br>
            <a:r>
              <a:rPr lang="en-AU" sz="2400" dirty="0"/>
              <a:t>People need support to manage their diabetes and get yearly eye checks</a:t>
            </a:r>
          </a:p>
        </p:txBody>
      </p:sp>
      <p:sp>
        <p:nvSpPr>
          <p:cNvPr id="2" name="Title 1"/>
          <p:cNvSpPr>
            <a:spLocks noGrp="1"/>
          </p:cNvSpPr>
          <p:nvPr>
            <p:ph type="title"/>
          </p:nvPr>
        </p:nvSpPr>
        <p:spPr/>
        <p:txBody>
          <a:bodyPr/>
          <a:lstStyle/>
          <a:p>
            <a:r>
              <a:rPr lang="en-AU" b="1" dirty="0"/>
              <a:t>Points to remember</a:t>
            </a:r>
            <a:endParaRPr lang="en-AU" dirty="0"/>
          </a:p>
        </p:txBody>
      </p:sp>
      <p:sp>
        <p:nvSpPr>
          <p:cNvPr id="6" name="Slide Number Placeholder 5"/>
          <p:cNvSpPr>
            <a:spLocks noGrp="1"/>
          </p:cNvSpPr>
          <p:nvPr>
            <p:ph type="sldNum" sz="quarter" idx="12"/>
          </p:nvPr>
        </p:nvSpPr>
        <p:spPr/>
        <p:txBody>
          <a:bodyPr/>
          <a:lstStyle/>
          <a:p>
            <a:fld id="{EFA7EBBD-EF14-47A1-90C2-6A0D43370DA5}" type="slidenum">
              <a:rPr lang="en-AU" smtClean="0"/>
              <a:pPr/>
              <a:t>7</a:t>
            </a:fld>
            <a:endParaRPr lang="en-AU"/>
          </a:p>
        </p:txBody>
      </p:sp>
      <p:sp>
        <p:nvSpPr>
          <p:cNvPr id="3" name="Content Placeholder 2"/>
          <p:cNvSpPr>
            <a:spLocks noGrp="1"/>
          </p:cNvSpPr>
          <p:nvPr>
            <p:ph idx="1"/>
          </p:nvPr>
        </p:nvSpPr>
        <p:spPr/>
        <p:txBody>
          <a:bodyPr>
            <a:normAutofit fontScale="92500" lnSpcReduction="10000"/>
          </a:bodyPr>
          <a:lstStyle/>
          <a:p>
            <a:pPr marL="0" lvl="0" indent="0">
              <a:buNone/>
            </a:pPr>
            <a:r>
              <a:rPr lang="en-AU" b="1" dirty="0"/>
              <a:t>Now it is important that:</a:t>
            </a:r>
            <a:endParaRPr lang="en-AU" dirty="0" smtClean="0"/>
          </a:p>
          <a:p>
            <a:pPr lvl="0"/>
            <a:r>
              <a:rPr lang="en-AU" dirty="0" smtClean="0"/>
              <a:t>Aboriginal </a:t>
            </a:r>
            <a:r>
              <a:rPr lang="en-AU" dirty="0"/>
              <a:t>and Torres Strait Islander people are supported to manage their diabetes and get yearly eye checks so that DR is detected early.</a:t>
            </a:r>
          </a:p>
          <a:p>
            <a:pPr lvl="0"/>
            <a:r>
              <a:rPr lang="en-AU" dirty="0"/>
              <a:t>Yearly eye checks include: a medical history, vision test, retinal examination, and referral if specialist eye care is needed.</a:t>
            </a:r>
          </a:p>
          <a:p>
            <a:pPr lvl="0"/>
            <a:r>
              <a:rPr lang="en-AU" dirty="0"/>
              <a:t>People with DR are given information about eye care pathways and are supported to seek specialist treatment at the right time.</a:t>
            </a:r>
          </a:p>
          <a:p>
            <a:endParaRPr lang="en-AU" dirty="0"/>
          </a:p>
        </p:txBody>
      </p:sp>
    </p:spTree>
    <p:extLst>
      <p:ext uri="{BB962C8B-B14F-4D97-AF65-F5344CB8AC3E}">
        <p14:creationId xmlns:p14="http://schemas.microsoft.com/office/powerpoint/2010/main" val="424157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How does diabetic retinopathy occur?</a:t>
            </a:r>
            <a:endParaRPr lang="en-AU" dirty="0"/>
          </a:p>
        </p:txBody>
      </p:sp>
      <p:sp>
        <p:nvSpPr>
          <p:cNvPr id="10" name="Slide Number Placeholder 9"/>
          <p:cNvSpPr>
            <a:spLocks noGrp="1"/>
          </p:cNvSpPr>
          <p:nvPr>
            <p:ph type="sldNum" sz="quarter" idx="12"/>
          </p:nvPr>
        </p:nvSpPr>
        <p:spPr/>
        <p:txBody>
          <a:bodyPr/>
          <a:lstStyle/>
          <a:p>
            <a:fld id="{EFA7EBBD-EF14-47A1-90C2-6A0D43370DA5}" type="slidenum">
              <a:rPr lang="en-AU" smtClean="0"/>
              <a:pPr/>
              <a:t>8</a:t>
            </a:fld>
            <a:endParaRPr lang="en-AU"/>
          </a:p>
        </p:txBody>
      </p:sp>
      <p:sp>
        <p:nvSpPr>
          <p:cNvPr id="3" name="Content Placeholder 2"/>
          <p:cNvSpPr>
            <a:spLocks noGrp="1"/>
          </p:cNvSpPr>
          <p:nvPr>
            <p:ph idx="1"/>
          </p:nvPr>
        </p:nvSpPr>
        <p:spPr>
          <a:xfrm>
            <a:off x="838200" y="1583921"/>
            <a:ext cx="10515600" cy="1361650"/>
          </a:xfrm>
        </p:spPr>
        <p:txBody>
          <a:bodyPr>
            <a:normAutofit lnSpcReduction="10000"/>
          </a:bodyPr>
          <a:lstStyle/>
          <a:p>
            <a:pPr lvl="0"/>
            <a:r>
              <a:rPr lang="en-AU" sz="2600" dirty="0"/>
              <a:t>DR occurs when chronic high blood sugar levels result in changes in blood flow that damage small blood vessels in the retina of the eye. The blood vessels can leak and bleed, abnormal blood vessels can grow, and retinal detachment can occur.</a:t>
            </a:r>
          </a:p>
          <a:p>
            <a:pPr marL="0" lvl="0" indent="0">
              <a:buNone/>
            </a:pPr>
            <a:endParaRPr lang="en-AU" dirty="0"/>
          </a:p>
          <a:p>
            <a:endParaRPr lang="en-AU" dirty="0"/>
          </a:p>
        </p:txBody>
      </p:sp>
      <p:grpSp>
        <p:nvGrpSpPr>
          <p:cNvPr id="12" name="Group 11"/>
          <p:cNvGrpSpPr/>
          <p:nvPr/>
        </p:nvGrpSpPr>
        <p:grpSpPr>
          <a:xfrm>
            <a:off x="715334" y="2947608"/>
            <a:ext cx="10846382" cy="2950320"/>
            <a:chOff x="715334" y="2947608"/>
            <a:chExt cx="10846382" cy="295032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2483" y="2947608"/>
              <a:ext cx="5319233" cy="295031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34" y="2947609"/>
              <a:ext cx="5319233" cy="2950319"/>
            </a:xfrm>
            <a:prstGeom prst="rect">
              <a:avLst/>
            </a:prstGeom>
          </p:spPr>
        </p:pic>
      </p:grpSp>
      <p:sp>
        <p:nvSpPr>
          <p:cNvPr id="8" name="Rounded Rectangle 7"/>
          <p:cNvSpPr/>
          <p:nvPr/>
        </p:nvSpPr>
        <p:spPr>
          <a:xfrm>
            <a:off x="-239956" y="5493891"/>
            <a:ext cx="2519916" cy="404037"/>
          </a:xfrm>
          <a:prstGeom prst="roundRect">
            <a:avLst>
              <a:gd name="adj" fmla="val 50000"/>
            </a:avLst>
          </a:prstGeom>
          <a:solidFill>
            <a:srgbClr val="E67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Normal retina</a:t>
            </a:r>
            <a:endParaRPr lang="en-AU" dirty="0"/>
          </a:p>
        </p:txBody>
      </p:sp>
      <p:sp>
        <p:nvSpPr>
          <p:cNvPr id="9" name="Rounded Rectangle 8"/>
          <p:cNvSpPr/>
          <p:nvPr/>
        </p:nvSpPr>
        <p:spPr>
          <a:xfrm>
            <a:off x="9943713" y="5530622"/>
            <a:ext cx="2548864" cy="367306"/>
          </a:xfrm>
          <a:prstGeom prst="roundRect">
            <a:avLst>
              <a:gd name="adj" fmla="val 50000"/>
            </a:avLst>
          </a:prstGeom>
          <a:solidFill>
            <a:srgbClr val="E67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Diabetic retinopathy</a:t>
            </a:r>
            <a:endParaRPr lang="en-AU" dirty="0"/>
          </a:p>
        </p:txBody>
      </p:sp>
      <p:sp>
        <p:nvSpPr>
          <p:cNvPr id="4" name="TextBox 3"/>
          <p:cNvSpPr txBox="1"/>
          <p:nvPr/>
        </p:nvSpPr>
        <p:spPr>
          <a:xfrm>
            <a:off x="7860486" y="5899965"/>
            <a:ext cx="3984770" cy="276999"/>
          </a:xfrm>
          <a:prstGeom prst="rect">
            <a:avLst/>
          </a:prstGeom>
          <a:noFill/>
        </p:spPr>
        <p:txBody>
          <a:bodyPr wrap="square" rtlCol="0">
            <a:spAutoFit/>
          </a:bodyPr>
          <a:lstStyle/>
          <a:p>
            <a:r>
              <a:rPr lang="en-AU" sz="1200" dirty="0" smtClean="0"/>
              <a:t>Source: </a:t>
            </a:r>
            <a:r>
              <a:rPr lang="en-AU" sz="1200" dirty="0" smtClean="0">
                <a:hlinkClick r:id="rId4"/>
              </a:rPr>
              <a:t>Indigenous Eye Health</a:t>
            </a:r>
            <a:endParaRPr lang="en-AU" sz="1200" dirty="0"/>
          </a:p>
        </p:txBody>
      </p:sp>
      <p:sp>
        <p:nvSpPr>
          <p:cNvPr id="7" name="TextBox 6"/>
          <p:cNvSpPr txBox="1"/>
          <p:nvPr/>
        </p:nvSpPr>
        <p:spPr>
          <a:xfrm>
            <a:off x="897538" y="3581808"/>
            <a:ext cx="889907" cy="318924"/>
          </a:xfrm>
          <a:prstGeom prst="rect">
            <a:avLst/>
          </a:prstGeom>
          <a:solidFill>
            <a:schemeClr val="bg1"/>
          </a:solidFill>
        </p:spPr>
        <p:txBody>
          <a:bodyPr wrap="square" lIns="36000" tIns="36000" rIns="36000" bIns="36000" rtlCol="0" anchor="ctr" anchorCtr="0">
            <a:spAutoFit/>
          </a:bodyPr>
          <a:lstStyle/>
          <a:p>
            <a:pPr algn="r"/>
            <a:r>
              <a:rPr lang="en-US" sz="1600" dirty="0" smtClean="0">
                <a:solidFill>
                  <a:srgbClr val="517EB0"/>
                </a:solidFill>
              </a:rPr>
              <a:t>Retina</a:t>
            </a:r>
            <a:endParaRPr lang="en-AU" dirty="0">
              <a:solidFill>
                <a:srgbClr val="517EB0"/>
              </a:solidFill>
            </a:endParaRPr>
          </a:p>
        </p:txBody>
      </p:sp>
      <p:sp>
        <p:nvSpPr>
          <p:cNvPr id="11" name="TextBox 10"/>
          <p:cNvSpPr txBox="1"/>
          <p:nvPr/>
        </p:nvSpPr>
        <p:spPr>
          <a:xfrm>
            <a:off x="832517" y="3898351"/>
            <a:ext cx="889907" cy="318924"/>
          </a:xfrm>
          <a:prstGeom prst="rect">
            <a:avLst/>
          </a:prstGeom>
          <a:solidFill>
            <a:schemeClr val="bg1"/>
          </a:solidFill>
        </p:spPr>
        <p:txBody>
          <a:bodyPr wrap="square" lIns="36000" tIns="36000" rIns="36000" bIns="36000" rtlCol="0" anchor="ctr" anchorCtr="0">
            <a:spAutoFit/>
          </a:bodyPr>
          <a:lstStyle/>
          <a:p>
            <a:pPr algn="r"/>
            <a:r>
              <a:rPr lang="en-US" sz="1600" dirty="0" smtClean="0">
                <a:solidFill>
                  <a:srgbClr val="517EB0"/>
                </a:solidFill>
              </a:rPr>
              <a:t>Macula</a:t>
            </a:r>
            <a:endParaRPr lang="en-AU" dirty="0">
              <a:solidFill>
                <a:srgbClr val="517EB0"/>
              </a:solidFill>
            </a:endParaRPr>
          </a:p>
        </p:txBody>
      </p:sp>
      <p:sp>
        <p:nvSpPr>
          <p:cNvPr id="13" name="TextBox 12"/>
          <p:cNvSpPr txBox="1"/>
          <p:nvPr/>
        </p:nvSpPr>
        <p:spPr>
          <a:xfrm>
            <a:off x="607570" y="4322717"/>
            <a:ext cx="1131345" cy="318924"/>
          </a:xfrm>
          <a:prstGeom prst="rect">
            <a:avLst/>
          </a:prstGeom>
          <a:solidFill>
            <a:schemeClr val="bg1"/>
          </a:solidFill>
        </p:spPr>
        <p:txBody>
          <a:bodyPr wrap="square" lIns="36000" tIns="36000" rIns="36000" bIns="36000" rtlCol="0" anchor="ctr" anchorCtr="0">
            <a:spAutoFit/>
          </a:bodyPr>
          <a:lstStyle/>
          <a:p>
            <a:pPr algn="r"/>
            <a:r>
              <a:rPr lang="en-US" sz="1600" dirty="0" smtClean="0">
                <a:solidFill>
                  <a:srgbClr val="517EB0"/>
                </a:solidFill>
              </a:rPr>
              <a:t>Optic </a:t>
            </a:r>
            <a:r>
              <a:rPr lang="en-US" sz="1600" dirty="0" smtClean="0">
                <a:solidFill>
                  <a:srgbClr val="517EB0"/>
                </a:solidFill>
              </a:rPr>
              <a:t>nerve </a:t>
            </a:r>
            <a:endParaRPr lang="en-AU" dirty="0">
              <a:solidFill>
                <a:srgbClr val="517EB0"/>
              </a:solidFill>
            </a:endParaRPr>
          </a:p>
        </p:txBody>
      </p:sp>
      <p:sp>
        <p:nvSpPr>
          <p:cNvPr id="14" name="TextBox 13"/>
          <p:cNvSpPr txBox="1"/>
          <p:nvPr/>
        </p:nvSpPr>
        <p:spPr>
          <a:xfrm>
            <a:off x="262978" y="4682460"/>
            <a:ext cx="1478689" cy="318924"/>
          </a:xfrm>
          <a:prstGeom prst="rect">
            <a:avLst/>
          </a:prstGeom>
          <a:solidFill>
            <a:schemeClr val="bg1"/>
          </a:solidFill>
        </p:spPr>
        <p:txBody>
          <a:bodyPr wrap="square" lIns="36000" tIns="36000" rIns="36000" bIns="36000" rtlCol="0" anchor="ctr" anchorCtr="0">
            <a:spAutoFit/>
          </a:bodyPr>
          <a:lstStyle/>
          <a:p>
            <a:pPr algn="r"/>
            <a:r>
              <a:rPr lang="en-US" sz="1600" dirty="0" smtClean="0">
                <a:solidFill>
                  <a:srgbClr val="517EB0"/>
                </a:solidFill>
              </a:rPr>
              <a:t>Blood </a:t>
            </a:r>
            <a:r>
              <a:rPr lang="en-US" sz="1600" dirty="0" smtClean="0">
                <a:solidFill>
                  <a:srgbClr val="517EB0"/>
                </a:solidFill>
              </a:rPr>
              <a:t>vessels</a:t>
            </a:r>
            <a:endParaRPr lang="en-AU" sz="1600" dirty="0">
              <a:solidFill>
                <a:srgbClr val="517EB0"/>
              </a:solidFill>
            </a:endParaRPr>
          </a:p>
        </p:txBody>
      </p:sp>
      <p:sp>
        <p:nvSpPr>
          <p:cNvPr id="15" name="TextBox 14"/>
          <p:cNvSpPr txBox="1"/>
          <p:nvPr/>
        </p:nvSpPr>
        <p:spPr>
          <a:xfrm>
            <a:off x="5149994" y="3575175"/>
            <a:ext cx="889907" cy="318924"/>
          </a:xfrm>
          <a:prstGeom prst="rect">
            <a:avLst/>
          </a:prstGeom>
          <a:solidFill>
            <a:schemeClr val="bg1"/>
          </a:solidFill>
        </p:spPr>
        <p:txBody>
          <a:bodyPr wrap="square" lIns="36000" tIns="36000" rIns="36000" bIns="36000" rtlCol="0" anchor="ctr" anchorCtr="0">
            <a:spAutoFit/>
          </a:bodyPr>
          <a:lstStyle/>
          <a:p>
            <a:r>
              <a:rPr lang="en-US" sz="1600" dirty="0" smtClean="0">
                <a:solidFill>
                  <a:srgbClr val="517EB0"/>
                </a:solidFill>
              </a:rPr>
              <a:t>Cornea</a:t>
            </a:r>
            <a:endParaRPr lang="en-AU" dirty="0">
              <a:solidFill>
                <a:srgbClr val="517EB0"/>
              </a:solidFill>
            </a:endParaRPr>
          </a:p>
        </p:txBody>
      </p:sp>
      <p:sp>
        <p:nvSpPr>
          <p:cNvPr id="16" name="TextBox 15"/>
          <p:cNvSpPr txBox="1"/>
          <p:nvPr/>
        </p:nvSpPr>
        <p:spPr>
          <a:xfrm>
            <a:off x="5149994" y="3898351"/>
            <a:ext cx="688098" cy="318924"/>
          </a:xfrm>
          <a:prstGeom prst="rect">
            <a:avLst/>
          </a:prstGeom>
          <a:solidFill>
            <a:schemeClr val="bg1"/>
          </a:solidFill>
        </p:spPr>
        <p:txBody>
          <a:bodyPr wrap="square" lIns="36000" tIns="36000" rIns="36000" bIns="36000" rtlCol="0" anchor="ctr" anchorCtr="0">
            <a:spAutoFit/>
          </a:bodyPr>
          <a:lstStyle/>
          <a:p>
            <a:r>
              <a:rPr lang="en-US" sz="1600" dirty="0" smtClean="0">
                <a:solidFill>
                  <a:srgbClr val="517EB0"/>
                </a:solidFill>
              </a:rPr>
              <a:t>Iris</a:t>
            </a:r>
            <a:endParaRPr lang="en-AU" dirty="0">
              <a:solidFill>
                <a:srgbClr val="517EB0"/>
              </a:solidFill>
            </a:endParaRPr>
          </a:p>
        </p:txBody>
      </p:sp>
      <p:sp>
        <p:nvSpPr>
          <p:cNvPr id="17" name="TextBox 16"/>
          <p:cNvSpPr txBox="1"/>
          <p:nvPr/>
        </p:nvSpPr>
        <p:spPr>
          <a:xfrm>
            <a:off x="5149993" y="4256436"/>
            <a:ext cx="808949" cy="318924"/>
          </a:xfrm>
          <a:prstGeom prst="rect">
            <a:avLst/>
          </a:prstGeom>
          <a:solidFill>
            <a:schemeClr val="bg1"/>
          </a:solidFill>
        </p:spPr>
        <p:txBody>
          <a:bodyPr wrap="square" lIns="36000" tIns="36000" rIns="36000" bIns="36000" rtlCol="0" anchor="ctr" anchorCtr="0">
            <a:spAutoFit/>
          </a:bodyPr>
          <a:lstStyle/>
          <a:p>
            <a:r>
              <a:rPr lang="en-US" sz="1600" dirty="0" smtClean="0">
                <a:solidFill>
                  <a:srgbClr val="517EB0"/>
                </a:solidFill>
              </a:rPr>
              <a:t>Pupil</a:t>
            </a:r>
            <a:endParaRPr lang="en-AU" dirty="0">
              <a:solidFill>
                <a:srgbClr val="517EB0"/>
              </a:solidFill>
            </a:endParaRPr>
          </a:p>
        </p:txBody>
      </p:sp>
      <p:sp>
        <p:nvSpPr>
          <p:cNvPr id="18" name="TextBox 17"/>
          <p:cNvSpPr txBox="1"/>
          <p:nvPr/>
        </p:nvSpPr>
        <p:spPr>
          <a:xfrm>
            <a:off x="5149994" y="4588145"/>
            <a:ext cx="889907" cy="318924"/>
          </a:xfrm>
          <a:prstGeom prst="rect">
            <a:avLst/>
          </a:prstGeom>
          <a:solidFill>
            <a:schemeClr val="bg1"/>
          </a:solidFill>
        </p:spPr>
        <p:txBody>
          <a:bodyPr wrap="square" lIns="36000" tIns="36000" rIns="36000" bIns="36000" rtlCol="0" anchor="ctr" anchorCtr="0">
            <a:spAutoFit/>
          </a:bodyPr>
          <a:lstStyle/>
          <a:p>
            <a:r>
              <a:rPr lang="en-US" sz="1600" dirty="0" smtClean="0">
                <a:solidFill>
                  <a:srgbClr val="517EB0"/>
                </a:solidFill>
              </a:rPr>
              <a:t>Lens</a:t>
            </a:r>
            <a:endParaRPr lang="en-AU" dirty="0">
              <a:solidFill>
                <a:srgbClr val="517EB0"/>
              </a:solidFill>
            </a:endParaRPr>
          </a:p>
        </p:txBody>
      </p:sp>
      <p:sp>
        <p:nvSpPr>
          <p:cNvPr id="19" name="TextBox 18"/>
          <p:cNvSpPr txBox="1"/>
          <p:nvPr/>
        </p:nvSpPr>
        <p:spPr>
          <a:xfrm>
            <a:off x="6057897" y="3579662"/>
            <a:ext cx="1487879" cy="503590"/>
          </a:xfrm>
          <a:prstGeom prst="rect">
            <a:avLst/>
          </a:prstGeom>
          <a:solidFill>
            <a:schemeClr val="bg1"/>
          </a:solidFill>
        </p:spPr>
        <p:txBody>
          <a:bodyPr wrap="square" lIns="36000" tIns="36000" rIns="36000" bIns="36000" rtlCol="0" anchor="ctr" anchorCtr="0">
            <a:spAutoFit/>
          </a:bodyPr>
          <a:lstStyle/>
          <a:p>
            <a:pPr algn="r"/>
            <a:r>
              <a:rPr lang="en-US" sz="1400" dirty="0" smtClean="0">
                <a:solidFill>
                  <a:srgbClr val="517EB0"/>
                </a:solidFill>
              </a:rPr>
              <a:t>Abnormal growth of blood vessels</a:t>
            </a:r>
            <a:endParaRPr lang="en-AU" sz="1600" dirty="0">
              <a:solidFill>
                <a:srgbClr val="517EB0"/>
              </a:solidFill>
            </a:endParaRPr>
          </a:p>
        </p:txBody>
      </p:sp>
      <p:sp>
        <p:nvSpPr>
          <p:cNvPr id="20" name="TextBox 19"/>
          <p:cNvSpPr txBox="1"/>
          <p:nvPr/>
        </p:nvSpPr>
        <p:spPr>
          <a:xfrm>
            <a:off x="5873260" y="4118576"/>
            <a:ext cx="1688123" cy="503590"/>
          </a:xfrm>
          <a:prstGeom prst="rect">
            <a:avLst/>
          </a:prstGeom>
          <a:solidFill>
            <a:schemeClr val="bg1"/>
          </a:solidFill>
        </p:spPr>
        <p:txBody>
          <a:bodyPr wrap="square" lIns="36000" tIns="36000" rIns="36000" bIns="36000" rtlCol="0" anchor="ctr" anchorCtr="0">
            <a:spAutoFit/>
          </a:bodyPr>
          <a:lstStyle/>
          <a:p>
            <a:pPr algn="r"/>
            <a:r>
              <a:rPr lang="en-US" sz="1400" dirty="0" smtClean="0">
                <a:solidFill>
                  <a:srgbClr val="517EB0"/>
                </a:solidFill>
              </a:rPr>
              <a:t>Build up of tissue fluid</a:t>
            </a:r>
            <a:br>
              <a:rPr lang="en-US" sz="1400" dirty="0" smtClean="0">
                <a:solidFill>
                  <a:srgbClr val="517EB0"/>
                </a:solidFill>
              </a:rPr>
            </a:br>
            <a:r>
              <a:rPr lang="en-US" sz="1400" dirty="0" smtClean="0">
                <a:solidFill>
                  <a:srgbClr val="517EB0"/>
                </a:solidFill>
              </a:rPr>
              <a:t>(Macular </a:t>
            </a:r>
            <a:r>
              <a:rPr lang="en-US" sz="1400" dirty="0" err="1" smtClean="0">
                <a:solidFill>
                  <a:srgbClr val="517EB0"/>
                </a:solidFill>
              </a:rPr>
              <a:t>oedema</a:t>
            </a:r>
            <a:r>
              <a:rPr lang="en-US" sz="1400" dirty="0" smtClean="0">
                <a:solidFill>
                  <a:srgbClr val="517EB0"/>
                </a:solidFill>
              </a:rPr>
              <a:t>)</a:t>
            </a:r>
            <a:endParaRPr lang="en-AU" sz="1600" dirty="0">
              <a:solidFill>
                <a:srgbClr val="517EB0"/>
              </a:solidFill>
            </a:endParaRPr>
          </a:p>
        </p:txBody>
      </p:sp>
      <p:sp>
        <p:nvSpPr>
          <p:cNvPr id="21" name="TextBox 20"/>
          <p:cNvSpPr txBox="1"/>
          <p:nvPr/>
        </p:nvSpPr>
        <p:spPr>
          <a:xfrm>
            <a:off x="5978882" y="4694500"/>
            <a:ext cx="1585433" cy="288147"/>
          </a:xfrm>
          <a:prstGeom prst="rect">
            <a:avLst/>
          </a:prstGeom>
          <a:solidFill>
            <a:schemeClr val="bg1"/>
          </a:solidFill>
        </p:spPr>
        <p:txBody>
          <a:bodyPr wrap="square" lIns="36000" tIns="36000" rIns="36000" bIns="36000" rtlCol="0" anchor="ctr" anchorCtr="0">
            <a:spAutoFit/>
          </a:bodyPr>
          <a:lstStyle/>
          <a:p>
            <a:pPr algn="r"/>
            <a:r>
              <a:rPr lang="en-US" sz="1400" dirty="0" smtClean="0">
                <a:solidFill>
                  <a:srgbClr val="517EB0"/>
                </a:solidFill>
              </a:rPr>
              <a:t>Blood leakage</a:t>
            </a:r>
            <a:endParaRPr lang="en-AU" sz="1600" dirty="0">
              <a:solidFill>
                <a:srgbClr val="517EB0"/>
              </a:solidFill>
            </a:endParaRPr>
          </a:p>
        </p:txBody>
      </p:sp>
    </p:spTree>
    <p:extLst>
      <p:ext uri="{BB962C8B-B14F-4D97-AF65-F5344CB8AC3E}">
        <p14:creationId xmlns:p14="http://schemas.microsoft.com/office/powerpoint/2010/main" val="98421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How does diabetic retinopathy occur?</a:t>
            </a:r>
            <a:endParaRPr lang="en-AU" dirty="0"/>
          </a:p>
        </p:txBody>
      </p:sp>
      <p:sp>
        <p:nvSpPr>
          <p:cNvPr id="6" name="Slide Number Placeholder 5"/>
          <p:cNvSpPr>
            <a:spLocks noGrp="1"/>
          </p:cNvSpPr>
          <p:nvPr>
            <p:ph type="sldNum" sz="quarter" idx="12"/>
          </p:nvPr>
        </p:nvSpPr>
        <p:spPr/>
        <p:txBody>
          <a:bodyPr/>
          <a:lstStyle/>
          <a:p>
            <a:fld id="{EFA7EBBD-EF14-47A1-90C2-6A0D43370DA5}" type="slidenum">
              <a:rPr lang="en-AU" smtClean="0"/>
              <a:pPr/>
              <a:t>9</a:t>
            </a:fld>
            <a:endParaRPr lang="en-AU"/>
          </a:p>
        </p:txBody>
      </p:sp>
      <p:sp>
        <p:nvSpPr>
          <p:cNvPr id="3" name="Content Placeholder 2"/>
          <p:cNvSpPr>
            <a:spLocks noGrp="1"/>
          </p:cNvSpPr>
          <p:nvPr>
            <p:ph idx="1"/>
          </p:nvPr>
        </p:nvSpPr>
        <p:spPr>
          <a:xfrm>
            <a:off x="838200" y="1583920"/>
            <a:ext cx="5864258" cy="4593043"/>
          </a:xfrm>
        </p:spPr>
        <p:txBody>
          <a:bodyPr>
            <a:normAutofit/>
          </a:bodyPr>
          <a:lstStyle/>
          <a:p>
            <a:pPr lvl="0"/>
            <a:r>
              <a:rPr lang="en-AU" dirty="0"/>
              <a:t>DR usually affects both eyes and progresses over time through the early (non-proliferative) </a:t>
            </a:r>
            <a:r>
              <a:rPr lang="en-AU" dirty="0" smtClean="0"/>
              <a:t>stages to </a:t>
            </a:r>
            <a:r>
              <a:rPr lang="en-AU" dirty="0"/>
              <a:t>the late (proliferative) stage when severe vision loss can occur</a:t>
            </a:r>
            <a:r>
              <a:rPr lang="en-AU" dirty="0" smtClean="0"/>
              <a:t>.</a:t>
            </a:r>
            <a:endParaRPr lang="en-AU" dirty="0"/>
          </a:p>
        </p:txBody>
      </p:sp>
      <p:sp>
        <p:nvSpPr>
          <p:cNvPr id="4" name="Oval 3"/>
          <p:cNvSpPr/>
          <p:nvPr/>
        </p:nvSpPr>
        <p:spPr>
          <a:xfrm rot="522222">
            <a:off x="6726515" y="1796264"/>
            <a:ext cx="3804125" cy="3804125"/>
          </a:xfrm>
          <a:prstGeom prst="ellipse">
            <a:avLst/>
          </a:prstGeom>
          <a:solidFill>
            <a:srgbClr val="BABA1A"/>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lstStyle/>
          <a:p>
            <a:pPr algn="ctr"/>
            <a:r>
              <a:rPr lang="en-AU" sz="3200" b="1" dirty="0"/>
              <a:t>The early stages of </a:t>
            </a:r>
            <a:r>
              <a:rPr lang="en-AU" sz="3200" b="1" dirty="0" smtClean="0"/>
              <a:t>DR </a:t>
            </a:r>
            <a:r>
              <a:rPr lang="en-AU" sz="3200" b="1" dirty="0"/>
              <a:t>are usually </a:t>
            </a:r>
            <a:r>
              <a:rPr lang="en-AU" sz="3400" b="1" dirty="0" smtClean="0"/>
              <a:t>asymptomatic</a:t>
            </a:r>
          </a:p>
          <a:p>
            <a:pPr algn="ctr"/>
            <a:r>
              <a:rPr lang="en-AU" sz="2000" dirty="0" smtClean="0"/>
              <a:t>(have </a:t>
            </a:r>
            <a:r>
              <a:rPr lang="en-AU" sz="2000" dirty="0"/>
              <a:t>no symptoms</a:t>
            </a:r>
            <a:r>
              <a:rPr lang="en-AU" sz="2000" dirty="0" smtClean="0"/>
              <a:t>)</a:t>
            </a:r>
          </a:p>
        </p:txBody>
      </p:sp>
    </p:spTree>
    <p:extLst>
      <p:ext uri="{BB962C8B-B14F-4D97-AF65-F5344CB8AC3E}">
        <p14:creationId xmlns:p14="http://schemas.microsoft.com/office/powerpoint/2010/main" val="1137982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1942</TotalTime>
  <Words>2008</Words>
  <Application>Microsoft Office PowerPoint</Application>
  <PresentationFormat>Widescreen</PresentationFormat>
  <Paragraphs>240</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Comic Sans MS</vt:lpstr>
      <vt:lpstr>Segoe Script</vt:lpstr>
      <vt:lpstr>Times New Roman</vt:lpstr>
      <vt:lpstr>Trebuchet MS</vt:lpstr>
      <vt:lpstr>Office Theme</vt:lpstr>
      <vt:lpstr>Diabetic retinopathy  among Aboriginal and  Torres Strait Islander people</vt:lpstr>
      <vt:lpstr>PowerPoint Presentation</vt:lpstr>
      <vt:lpstr>Contents</vt:lpstr>
      <vt:lpstr>Points to remember</vt:lpstr>
      <vt:lpstr>Points to remember</vt:lpstr>
      <vt:lpstr>Points to remember</vt:lpstr>
      <vt:lpstr>Points to remember</vt:lpstr>
      <vt:lpstr>How does diabetic retinopathy occur?</vt:lpstr>
      <vt:lpstr>How does diabetic retinopathy occur?</vt:lpstr>
      <vt:lpstr>How does diabetic retinopathy occur?</vt:lpstr>
      <vt:lpstr>Who gets diabetic retinopathy?</vt:lpstr>
      <vt:lpstr>How to prevent vision loss from diabetic retinopathy</vt:lpstr>
      <vt:lpstr>How to prevent vision loss from diabetic retinopathy</vt:lpstr>
      <vt:lpstr>How to detect diabetic retinopathy</vt:lpstr>
      <vt:lpstr>How to detect diabetic retinopathy</vt:lpstr>
      <vt:lpstr>How to treat diabetic retinopathy</vt:lpstr>
      <vt:lpstr>How to treat diabetic retinopathy</vt:lpstr>
      <vt:lpstr>Delivering eye care for diabetic retinopathy</vt:lpstr>
      <vt:lpstr>Delivering eye care for diabetic retinopathy</vt:lpstr>
      <vt:lpstr>Delivering eye care for diabetic retinopathy</vt:lpstr>
      <vt:lpstr>Delivering eye care for diabetic retinopathy</vt:lpstr>
      <vt:lpstr>Delivering eye care for diabetic retinopathy</vt:lpstr>
      <vt:lpstr>More information about eye care for diabetic retinopathy</vt:lpstr>
      <vt:lpstr>More information about eye care for diabetic retinopathy</vt:lpstr>
      <vt:lpstr>More information about eye care for diabetic retinopathy</vt:lpstr>
      <vt:lpstr>More information about eye care for diabetic retinopathy</vt:lpstr>
      <vt:lpstr>The Eye Health web resource </vt:lpstr>
      <vt:lpstr>The Eye Health web resource </vt:lpstr>
      <vt:lpstr>The Eye Health web resource </vt:lpstr>
      <vt:lpstr>Contact details</vt:lpstr>
    </vt:vector>
  </TitlesOfParts>
  <Company>Edith Cowan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ETHERINGTON</dc:creator>
  <cp:lastModifiedBy>Sam BURROW</cp:lastModifiedBy>
  <cp:revision>196</cp:revision>
  <dcterms:created xsi:type="dcterms:W3CDTF">2016-12-02T05:23:50Z</dcterms:created>
  <dcterms:modified xsi:type="dcterms:W3CDTF">2017-03-06T06:34:51Z</dcterms:modified>
</cp:coreProperties>
</file>